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sldIdLst>
    <p:sldId id="256" r:id="rId5"/>
    <p:sldId id="454" r:id="rId6"/>
    <p:sldId id="524" r:id="rId7"/>
    <p:sldId id="525" r:id="rId8"/>
    <p:sldId id="522" r:id="rId9"/>
    <p:sldId id="526" r:id="rId10"/>
    <p:sldId id="544" r:id="rId11"/>
    <p:sldId id="546" r:id="rId12"/>
    <p:sldId id="547" r:id="rId13"/>
    <p:sldId id="548" r:id="rId14"/>
    <p:sldId id="529" r:id="rId15"/>
    <p:sldId id="530" r:id="rId16"/>
    <p:sldId id="549" r:id="rId17"/>
    <p:sldId id="531" r:id="rId18"/>
    <p:sldId id="532" r:id="rId19"/>
    <p:sldId id="533" r:id="rId20"/>
    <p:sldId id="527" r:id="rId21"/>
    <p:sldId id="543" r:id="rId22"/>
    <p:sldId id="528" r:id="rId23"/>
    <p:sldId id="536" r:id="rId24"/>
    <p:sldId id="538" r:id="rId25"/>
    <p:sldId id="537" r:id="rId26"/>
    <p:sldId id="534" r:id="rId27"/>
    <p:sldId id="539" r:id="rId28"/>
    <p:sldId id="535" r:id="rId29"/>
    <p:sldId id="542" r:id="rId30"/>
    <p:sldId id="541" r:id="rId31"/>
    <p:sldId id="540" r:id="rId32"/>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Klatte" initials="SK" lastIdx="1" clrIdx="0">
    <p:extLst>
      <p:ext uri="{19B8F6BF-5375-455C-9EA6-DF929625EA0E}">
        <p15:presenceInfo xmlns:p15="http://schemas.microsoft.com/office/powerpoint/2012/main" userId="15c83d9a3f9535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234"/>
    <a:srgbClr val="312783"/>
    <a:srgbClr val="FFCCCC"/>
    <a:srgbClr val="CCFF99"/>
    <a:srgbClr val="006CB7"/>
    <a:srgbClr val="F5B300"/>
    <a:srgbClr val="3C83F0"/>
    <a:srgbClr val="7B3391"/>
    <a:srgbClr val="F5EB34"/>
    <a:srgbClr val="1DA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30975-2888-4FCA-ABDF-9B5518A692E1}" v="15" dt="2022-05-16T12:11:47.41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370" autoAdjust="0"/>
  </p:normalViewPr>
  <p:slideViewPr>
    <p:cSldViewPr snapToGrid="0">
      <p:cViewPr varScale="1">
        <p:scale>
          <a:sx n="54" d="100"/>
          <a:sy n="54" d="100"/>
        </p:scale>
        <p:origin x="1592" y="40"/>
      </p:cViewPr>
      <p:guideLst/>
    </p:cSldViewPr>
  </p:slideViewPr>
  <p:notesTextViewPr>
    <p:cViewPr>
      <p:scale>
        <a:sx n="3" d="2"/>
        <a:sy n="3" d="2"/>
      </p:scale>
      <p:origin x="0" y="-800"/>
    </p:cViewPr>
  </p:notesTextViewPr>
  <p:sorterViewPr>
    <p:cViewPr varScale="1">
      <p:scale>
        <a:sx n="1" d="1"/>
        <a:sy n="1" d="1"/>
      </p:scale>
      <p:origin x="0" y="-69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mona Müller - Badischer Handball-Verband e.V." userId="d844ea5d-c939-4f02-a39e-8befefaf6b83" providerId="ADAL" clId="{4F430975-2888-4FCA-ABDF-9B5518A692E1}"/>
    <pc:docChg chg="undo custSel addSld delSld modSld sldOrd">
      <pc:chgData name="Ramona Müller - Badischer Handball-Verband e.V." userId="d844ea5d-c939-4f02-a39e-8befefaf6b83" providerId="ADAL" clId="{4F430975-2888-4FCA-ABDF-9B5518A692E1}" dt="2022-05-17T06:43:56.508" v="504" actId="47"/>
      <pc:docMkLst>
        <pc:docMk/>
      </pc:docMkLst>
      <pc:sldChg chg="modSp mod">
        <pc:chgData name="Ramona Müller - Badischer Handball-Verband e.V." userId="d844ea5d-c939-4f02-a39e-8befefaf6b83" providerId="ADAL" clId="{4F430975-2888-4FCA-ABDF-9B5518A692E1}" dt="2022-05-16T11:32:54.920" v="13" actId="20577"/>
        <pc:sldMkLst>
          <pc:docMk/>
          <pc:sldMk cId="1138066857" sldId="256"/>
        </pc:sldMkLst>
        <pc:spChg chg="mod">
          <ac:chgData name="Ramona Müller - Badischer Handball-Verband e.V." userId="d844ea5d-c939-4f02-a39e-8befefaf6b83" providerId="ADAL" clId="{4F430975-2888-4FCA-ABDF-9B5518A692E1}" dt="2022-05-16T11:32:54.920" v="13" actId="20577"/>
          <ac:spMkLst>
            <pc:docMk/>
            <pc:sldMk cId="1138066857" sldId="256"/>
            <ac:spMk id="6" creationId="{00000000-0000-0000-0000-000000000000}"/>
          </ac:spMkLst>
        </pc:spChg>
      </pc:sldChg>
      <pc:sldChg chg="addSp delSp modSp mod">
        <pc:chgData name="Ramona Müller - Badischer Handball-Verband e.V." userId="d844ea5d-c939-4f02-a39e-8befefaf6b83" providerId="ADAL" clId="{4F430975-2888-4FCA-ABDF-9B5518A692E1}" dt="2022-05-16T11:38:02.455" v="99" actId="6549"/>
        <pc:sldMkLst>
          <pc:docMk/>
          <pc:sldMk cId="1230916144" sldId="454"/>
        </pc:sldMkLst>
        <pc:spChg chg="mod">
          <ac:chgData name="Ramona Müller - Badischer Handball-Verband e.V." userId="d844ea5d-c939-4f02-a39e-8befefaf6b83" providerId="ADAL" clId="{4F430975-2888-4FCA-ABDF-9B5518A692E1}" dt="2022-05-16T11:38:02.455" v="99" actId="6549"/>
          <ac:spMkLst>
            <pc:docMk/>
            <pc:sldMk cId="1230916144" sldId="454"/>
            <ac:spMk id="2" creationId="{00000000-0000-0000-0000-000000000000}"/>
          </ac:spMkLst>
        </pc:spChg>
        <pc:spChg chg="add del mod">
          <ac:chgData name="Ramona Müller - Badischer Handball-Verband e.V." userId="d844ea5d-c939-4f02-a39e-8befefaf6b83" providerId="ADAL" clId="{4F430975-2888-4FCA-ABDF-9B5518A692E1}" dt="2022-05-16T11:33:41.185" v="20"/>
          <ac:spMkLst>
            <pc:docMk/>
            <pc:sldMk cId="1230916144" sldId="454"/>
            <ac:spMk id="4" creationId="{00000000-0000-0000-0000-000000000000}"/>
          </ac:spMkLst>
        </pc:spChg>
        <pc:graphicFrameChg chg="add del mod">
          <ac:chgData name="Ramona Müller - Badischer Handball-Verband e.V." userId="d844ea5d-c939-4f02-a39e-8befefaf6b83" providerId="ADAL" clId="{4F430975-2888-4FCA-ABDF-9B5518A692E1}" dt="2022-05-16T11:33:40.382" v="19"/>
          <ac:graphicFrameMkLst>
            <pc:docMk/>
            <pc:sldMk cId="1230916144" sldId="454"/>
            <ac:graphicFrameMk id="3" creationId="{A42C5F93-29B1-EBD4-6228-DE818C862CC2}"/>
          </ac:graphicFrameMkLst>
        </pc:graphicFrameChg>
        <pc:graphicFrameChg chg="add mod modGraphic">
          <ac:chgData name="Ramona Müller - Badischer Handball-Verband e.V." userId="d844ea5d-c939-4f02-a39e-8befefaf6b83" providerId="ADAL" clId="{4F430975-2888-4FCA-ABDF-9B5518A692E1}" dt="2022-05-16T11:35:16.661" v="39" actId="14100"/>
          <ac:graphicFrameMkLst>
            <pc:docMk/>
            <pc:sldMk cId="1230916144" sldId="454"/>
            <ac:graphicFrameMk id="5" creationId="{128DF190-2233-F7ED-E4F2-E9862E048317}"/>
          </ac:graphicFrameMkLst>
        </pc:graphicFrameChg>
      </pc:sldChg>
      <pc:sldChg chg="del">
        <pc:chgData name="Ramona Müller - Badischer Handball-Verband e.V." userId="d844ea5d-c939-4f02-a39e-8befefaf6b83" providerId="ADAL" clId="{4F430975-2888-4FCA-ABDF-9B5518A692E1}" dt="2022-05-16T11:35:22.734" v="40" actId="47"/>
        <pc:sldMkLst>
          <pc:docMk/>
          <pc:sldMk cId="2408030398" sldId="463"/>
        </pc:sldMkLst>
      </pc:sldChg>
      <pc:sldChg chg="del">
        <pc:chgData name="Ramona Müller - Badischer Handball-Verband e.V." userId="d844ea5d-c939-4f02-a39e-8befefaf6b83" providerId="ADAL" clId="{4F430975-2888-4FCA-ABDF-9B5518A692E1}" dt="2022-05-16T11:35:27.597" v="53" actId="47"/>
        <pc:sldMkLst>
          <pc:docMk/>
          <pc:sldMk cId="3373413871" sldId="510"/>
        </pc:sldMkLst>
      </pc:sldChg>
      <pc:sldChg chg="del">
        <pc:chgData name="Ramona Müller - Badischer Handball-Verband e.V." userId="d844ea5d-c939-4f02-a39e-8befefaf6b83" providerId="ADAL" clId="{4F430975-2888-4FCA-ABDF-9B5518A692E1}" dt="2022-05-16T11:35:23.357" v="41" actId="47"/>
        <pc:sldMkLst>
          <pc:docMk/>
          <pc:sldMk cId="4126795239" sldId="512"/>
        </pc:sldMkLst>
      </pc:sldChg>
      <pc:sldChg chg="del">
        <pc:chgData name="Ramona Müller - Badischer Handball-Verband e.V." userId="d844ea5d-c939-4f02-a39e-8befefaf6b83" providerId="ADAL" clId="{4F430975-2888-4FCA-ABDF-9B5518A692E1}" dt="2022-05-16T11:35:27.420" v="52" actId="47"/>
        <pc:sldMkLst>
          <pc:docMk/>
          <pc:sldMk cId="2241322114" sldId="513"/>
        </pc:sldMkLst>
      </pc:sldChg>
      <pc:sldChg chg="del">
        <pc:chgData name="Ramona Müller - Badischer Handball-Verband e.V." userId="d844ea5d-c939-4f02-a39e-8befefaf6b83" providerId="ADAL" clId="{4F430975-2888-4FCA-ABDF-9B5518A692E1}" dt="2022-05-16T11:35:27.214" v="51" actId="47"/>
        <pc:sldMkLst>
          <pc:docMk/>
          <pc:sldMk cId="3985663260" sldId="514"/>
        </pc:sldMkLst>
      </pc:sldChg>
      <pc:sldChg chg="del">
        <pc:chgData name="Ramona Müller - Badischer Handball-Verband e.V." userId="d844ea5d-c939-4f02-a39e-8befefaf6b83" providerId="ADAL" clId="{4F430975-2888-4FCA-ABDF-9B5518A692E1}" dt="2022-05-16T11:35:26.583" v="50" actId="47"/>
        <pc:sldMkLst>
          <pc:docMk/>
          <pc:sldMk cId="1685833778" sldId="515"/>
        </pc:sldMkLst>
      </pc:sldChg>
      <pc:sldChg chg="del">
        <pc:chgData name="Ramona Müller - Badischer Handball-Verband e.V." userId="d844ea5d-c939-4f02-a39e-8befefaf6b83" providerId="ADAL" clId="{4F430975-2888-4FCA-ABDF-9B5518A692E1}" dt="2022-05-16T11:35:25.043" v="44" actId="47"/>
        <pc:sldMkLst>
          <pc:docMk/>
          <pc:sldMk cId="1935782421" sldId="516"/>
        </pc:sldMkLst>
      </pc:sldChg>
      <pc:sldChg chg="del">
        <pc:chgData name="Ramona Müller - Badischer Handball-Verband e.V." userId="d844ea5d-c939-4f02-a39e-8befefaf6b83" providerId="ADAL" clId="{4F430975-2888-4FCA-ABDF-9B5518A692E1}" dt="2022-05-16T11:35:25.438" v="45" actId="47"/>
        <pc:sldMkLst>
          <pc:docMk/>
          <pc:sldMk cId="1078729597" sldId="517"/>
        </pc:sldMkLst>
      </pc:sldChg>
      <pc:sldChg chg="del">
        <pc:chgData name="Ramona Müller - Badischer Handball-Verband e.V." userId="d844ea5d-c939-4f02-a39e-8befefaf6b83" providerId="ADAL" clId="{4F430975-2888-4FCA-ABDF-9B5518A692E1}" dt="2022-05-16T11:35:25.658" v="46" actId="47"/>
        <pc:sldMkLst>
          <pc:docMk/>
          <pc:sldMk cId="2849049714" sldId="518"/>
        </pc:sldMkLst>
      </pc:sldChg>
      <pc:sldChg chg="del">
        <pc:chgData name="Ramona Müller - Badischer Handball-Verband e.V." userId="d844ea5d-c939-4f02-a39e-8befefaf6b83" providerId="ADAL" clId="{4F430975-2888-4FCA-ABDF-9B5518A692E1}" dt="2022-05-16T11:35:25.861" v="47" actId="47"/>
        <pc:sldMkLst>
          <pc:docMk/>
          <pc:sldMk cId="459650029" sldId="519"/>
        </pc:sldMkLst>
      </pc:sldChg>
      <pc:sldChg chg="del">
        <pc:chgData name="Ramona Müller - Badischer Handball-Verband e.V." userId="d844ea5d-c939-4f02-a39e-8befefaf6b83" providerId="ADAL" clId="{4F430975-2888-4FCA-ABDF-9B5518A692E1}" dt="2022-05-16T11:35:26.072" v="48" actId="47"/>
        <pc:sldMkLst>
          <pc:docMk/>
          <pc:sldMk cId="1707788172" sldId="520"/>
        </pc:sldMkLst>
      </pc:sldChg>
      <pc:sldChg chg="del">
        <pc:chgData name="Ramona Müller - Badischer Handball-Verband e.V." userId="d844ea5d-c939-4f02-a39e-8befefaf6b83" providerId="ADAL" clId="{4F430975-2888-4FCA-ABDF-9B5518A692E1}" dt="2022-05-16T11:35:26.285" v="49" actId="47"/>
        <pc:sldMkLst>
          <pc:docMk/>
          <pc:sldMk cId="3603806498" sldId="521"/>
        </pc:sldMkLst>
      </pc:sldChg>
      <pc:sldChg chg="modSp mod">
        <pc:chgData name="Ramona Müller - Badischer Handball-Verband e.V." userId="d844ea5d-c939-4f02-a39e-8befefaf6b83" providerId="ADAL" clId="{4F430975-2888-4FCA-ABDF-9B5518A692E1}" dt="2022-05-16T11:39:02.043" v="132" actId="948"/>
        <pc:sldMkLst>
          <pc:docMk/>
          <pc:sldMk cId="2020665260" sldId="522"/>
        </pc:sldMkLst>
        <pc:spChg chg="mod">
          <ac:chgData name="Ramona Müller - Badischer Handball-Verband e.V." userId="d844ea5d-c939-4f02-a39e-8befefaf6b83" providerId="ADAL" clId="{4F430975-2888-4FCA-ABDF-9B5518A692E1}" dt="2022-05-16T11:38:21.558" v="130" actId="20577"/>
          <ac:spMkLst>
            <pc:docMk/>
            <pc:sldMk cId="2020665260" sldId="522"/>
            <ac:spMk id="2" creationId="{00000000-0000-0000-0000-000000000000}"/>
          </ac:spMkLst>
        </pc:spChg>
        <pc:spChg chg="mod">
          <ac:chgData name="Ramona Müller - Badischer Handball-Verband e.V." userId="d844ea5d-c939-4f02-a39e-8befefaf6b83" providerId="ADAL" clId="{4F430975-2888-4FCA-ABDF-9B5518A692E1}" dt="2022-05-16T11:39:02.043" v="132" actId="948"/>
          <ac:spMkLst>
            <pc:docMk/>
            <pc:sldMk cId="2020665260" sldId="522"/>
            <ac:spMk id="4" creationId="{00000000-0000-0000-0000-000000000000}"/>
          </ac:spMkLst>
        </pc:spChg>
      </pc:sldChg>
      <pc:sldChg chg="modSp del mod">
        <pc:chgData name="Ramona Müller - Badischer Handball-Verband e.V." userId="d844ea5d-c939-4f02-a39e-8befefaf6b83" providerId="ADAL" clId="{4F430975-2888-4FCA-ABDF-9B5518A692E1}" dt="2022-05-17T06:43:56.508" v="504" actId="47"/>
        <pc:sldMkLst>
          <pc:docMk/>
          <pc:sldMk cId="4129693271" sldId="523"/>
        </pc:sldMkLst>
        <pc:spChg chg="mod">
          <ac:chgData name="Ramona Müller - Badischer Handball-Verband e.V." userId="d844ea5d-c939-4f02-a39e-8befefaf6b83" providerId="ADAL" clId="{4F430975-2888-4FCA-ABDF-9B5518A692E1}" dt="2022-05-16T11:42:45.867" v="210" actId="12"/>
          <ac:spMkLst>
            <pc:docMk/>
            <pc:sldMk cId="4129693271" sldId="523"/>
            <ac:spMk id="4" creationId="{00000000-0000-0000-0000-000000000000}"/>
          </ac:spMkLst>
        </pc:spChg>
      </pc:sldChg>
      <pc:sldChg chg="addSp delSp modSp add mod">
        <pc:chgData name="Ramona Müller - Badischer Handball-Verband e.V." userId="d844ea5d-c939-4f02-a39e-8befefaf6b83" providerId="ADAL" clId="{4F430975-2888-4FCA-ABDF-9B5518A692E1}" dt="2022-05-16T11:37:10.533" v="95" actId="14100"/>
        <pc:sldMkLst>
          <pc:docMk/>
          <pc:sldMk cId="414751375" sldId="524"/>
        </pc:sldMkLst>
        <pc:spChg chg="mod">
          <ac:chgData name="Ramona Müller - Badischer Handball-Verband e.V." userId="d844ea5d-c939-4f02-a39e-8befefaf6b83" providerId="ADAL" clId="{4F430975-2888-4FCA-ABDF-9B5518A692E1}" dt="2022-05-16T11:35:40.687" v="69" actId="20577"/>
          <ac:spMkLst>
            <pc:docMk/>
            <pc:sldMk cId="414751375" sldId="524"/>
            <ac:spMk id="2" creationId="{00000000-0000-0000-0000-000000000000}"/>
          </ac:spMkLst>
        </pc:spChg>
        <pc:spChg chg="add mod">
          <ac:chgData name="Ramona Müller - Badischer Handball-Verband e.V." userId="d844ea5d-c939-4f02-a39e-8befefaf6b83" providerId="ADAL" clId="{4F430975-2888-4FCA-ABDF-9B5518A692E1}" dt="2022-05-16T11:37:10.533" v="95" actId="14100"/>
          <ac:spMkLst>
            <pc:docMk/>
            <pc:sldMk cId="414751375" sldId="524"/>
            <ac:spMk id="4" creationId="{BB213B9F-EFE1-C204-C5E4-244733C89F03}"/>
          </ac:spMkLst>
        </pc:spChg>
        <pc:graphicFrameChg chg="del">
          <ac:chgData name="Ramona Müller - Badischer Handball-Verband e.V." userId="d844ea5d-c939-4f02-a39e-8befefaf6b83" providerId="ADAL" clId="{4F430975-2888-4FCA-ABDF-9B5518A692E1}" dt="2022-05-16T11:36:32.115" v="70" actId="478"/>
          <ac:graphicFrameMkLst>
            <pc:docMk/>
            <pc:sldMk cId="414751375" sldId="524"/>
            <ac:graphicFrameMk id="5" creationId="{128DF190-2233-F7ED-E4F2-E9862E048317}"/>
          </ac:graphicFrameMkLst>
        </pc:graphicFrameChg>
      </pc:sldChg>
      <pc:sldChg chg="del">
        <pc:chgData name="Ramona Müller - Badischer Handball-Verband e.V." userId="d844ea5d-c939-4f02-a39e-8befefaf6b83" providerId="ADAL" clId="{4F430975-2888-4FCA-ABDF-9B5518A692E1}" dt="2022-05-16T11:35:24.438" v="43" actId="47"/>
        <pc:sldMkLst>
          <pc:docMk/>
          <pc:sldMk cId="1255307938" sldId="524"/>
        </pc:sldMkLst>
      </pc:sldChg>
      <pc:sldChg chg="modSp add mod ord">
        <pc:chgData name="Ramona Müller - Badischer Handball-Verband e.V." userId="d844ea5d-c939-4f02-a39e-8befefaf6b83" providerId="ADAL" clId="{4F430975-2888-4FCA-ABDF-9B5518A692E1}" dt="2022-05-16T11:39:07.609" v="133" actId="6549"/>
        <pc:sldMkLst>
          <pc:docMk/>
          <pc:sldMk cId="1272608316" sldId="525"/>
        </pc:sldMkLst>
        <pc:spChg chg="mod">
          <ac:chgData name="Ramona Müller - Badischer Handball-Verband e.V." userId="d844ea5d-c939-4f02-a39e-8befefaf6b83" providerId="ADAL" clId="{4F430975-2888-4FCA-ABDF-9B5518A692E1}" dt="2022-05-16T11:39:07.609" v="133" actId="6549"/>
          <ac:spMkLst>
            <pc:docMk/>
            <pc:sldMk cId="1272608316" sldId="525"/>
            <ac:spMk id="2" creationId="{00000000-0000-0000-0000-000000000000}"/>
          </ac:spMkLst>
        </pc:spChg>
      </pc:sldChg>
      <pc:sldChg chg="del">
        <pc:chgData name="Ramona Müller - Badischer Handball-Verband e.V." userId="d844ea5d-c939-4f02-a39e-8befefaf6b83" providerId="ADAL" clId="{4F430975-2888-4FCA-ABDF-9B5518A692E1}" dt="2022-05-16T11:35:23.837" v="42" actId="47"/>
        <pc:sldMkLst>
          <pc:docMk/>
          <pc:sldMk cId="3047087486" sldId="525"/>
        </pc:sldMkLst>
      </pc:sldChg>
      <pc:sldChg chg="add">
        <pc:chgData name="Ramona Müller - Badischer Handball-Verband e.V." userId="d844ea5d-c939-4f02-a39e-8befefaf6b83" providerId="ADAL" clId="{4F430975-2888-4FCA-ABDF-9B5518A692E1}" dt="2022-05-16T11:39:13.096" v="134"/>
        <pc:sldMkLst>
          <pc:docMk/>
          <pc:sldMk cId="1458446850" sldId="526"/>
        </pc:sldMkLst>
      </pc:sldChg>
      <pc:sldChg chg="del">
        <pc:chgData name="Ramona Müller - Badischer Handball-Verband e.V." userId="d844ea5d-c939-4f02-a39e-8befefaf6b83" providerId="ADAL" clId="{4F430975-2888-4FCA-ABDF-9B5518A692E1}" dt="2022-05-16T11:35:27.761" v="54" actId="47"/>
        <pc:sldMkLst>
          <pc:docMk/>
          <pc:sldMk cId="2388458580" sldId="526"/>
        </pc:sldMkLst>
      </pc:sldChg>
      <pc:sldChg chg="addSp delSp modSp add mod">
        <pc:chgData name="Ramona Müller - Badischer Handball-Verband e.V." userId="d844ea5d-c939-4f02-a39e-8befefaf6b83" providerId="ADAL" clId="{4F430975-2888-4FCA-ABDF-9B5518A692E1}" dt="2022-05-16T12:13:07.675" v="503" actId="20577"/>
        <pc:sldMkLst>
          <pc:docMk/>
          <pc:sldMk cId="2759760394" sldId="527"/>
        </pc:sldMkLst>
        <pc:spChg chg="mod">
          <ac:chgData name="Ramona Müller - Badischer Handball-Verband e.V." userId="d844ea5d-c939-4f02-a39e-8befefaf6b83" providerId="ADAL" clId="{4F430975-2888-4FCA-ABDF-9B5518A692E1}" dt="2022-05-16T12:03:28.567" v="453" actId="20577"/>
          <ac:spMkLst>
            <pc:docMk/>
            <pc:sldMk cId="2759760394" sldId="527"/>
            <ac:spMk id="2" creationId="{00000000-0000-0000-0000-000000000000}"/>
          </ac:spMkLst>
        </pc:spChg>
        <pc:spChg chg="mod">
          <ac:chgData name="Ramona Müller - Badischer Handball-Verband e.V." userId="d844ea5d-c939-4f02-a39e-8befefaf6b83" providerId="ADAL" clId="{4F430975-2888-4FCA-ABDF-9B5518A692E1}" dt="2022-05-16T12:13:07.675" v="503" actId="20577"/>
          <ac:spMkLst>
            <pc:docMk/>
            <pc:sldMk cId="2759760394" sldId="527"/>
            <ac:spMk id="4" creationId="{00000000-0000-0000-0000-000000000000}"/>
          </ac:spMkLst>
        </pc:spChg>
        <pc:graphicFrameChg chg="add del mod">
          <ac:chgData name="Ramona Müller - Badischer Handball-Verband e.V." userId="d844ea5d-c939-4f02-a39e-8befefaf6b83" providerId="ADAL" clId="{4F430975-2888-4FCA-ABDF-9B5518A692E1}" dt="2022-05-16T12:12:47.606" v="492" actId="478"/>
          <ac:graphicFrameMkLst>
            <pc:docMk/>
            <pc:sldMk cId="2759760394" sldId="527"/>
            <ac:graphicFrameMk id="6" creationId="{61F6A8EB-7004-E74E-89CF-AA03905D4023}"/>
          </ac:graphicFrameMkLst>
        </pc:graphicFrameChg>
      </pc:sldChg>
      <pc:sldChg chg="addSp delSp modSp add mod">
        <pc:chgData name="Ramona Müller - Badischer Handball-Verband e.V." userId="d844ea5d-c939-4f02-a39e-8befefaf6b83" providerId="ADAL" clId="{4F430975-2888-4FCA-ABDF-9B5518A692E1}" dt="2022-05-16T12:00:45.732" v="432" actId="14100"/>
        <pc:sldMkLst>
          <pc:docMk/>
          <pc:sldMk cId="1946278550" sldId="528"/>
        </pc:sldMkLst>
        <pc:spChg chg="mod">
          <ac:chgData name="Ramona Müller - Badischer Handball-Verband e.V." userId="d844ea5d-c939-4f02-a39e-8befefaf6b83" providerId="ADAL" clId="{4F430975-2888-4FCA-ABDF-9B5518A692E1}" dt="2022-05-16T12:00:45.732" v="432" actId="14100"/>
          <ac:spMkLst>
            <pc:docMk/>
            <pc:sldMk cId="1946278550" sldId="528"/>
            <ac:spMk id="4" creationId="{00000000-0000-0000-0000-000000000000}"/>
          </ac:spMkLst>
        </pc:spChg>
        <pc:graphicFrameChg chg="add del mod">
          <ac:chgData name="Ramona Müller - Badischer Handball-Verband e.V." userId="d844ea5d-c939-4f02-a39e-8befefaf6b83" providerId="ADAL" clId="{4F430975-2888-4FCA-ABDF-9B5518A692E1}" dt="2022-05-16T11:46:31.475" v="233"/>
          <ac:graphicFrameMkLst>
            <pc:docMk/>
            <pc:sldMk cId="1946278550" sldId="528"/>
            <ac:graphicFrameMk id="3" creationId="{7D3F44D4-0A73-A1D6-FF9D-12F94675220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4F9D5983-9BDA-4607-BE4D-8F72A4708B8F}" type="datetimeFigureOut">
              <a:rPr lang="de-DE" smtClean="0"/>
              <a:t>09.06.2022</a:t>
            </a:fld>
            <a:endParaRPr lang="de-DE"/>
          </a:p>
        </p:txBody>
      </p:sp>
      <p:sp>
        <p:nvSpPr>
          <p:cNvPr id="4" name="Folienbildplatzhalt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F81944BB-51CA-42E7-B60A-F1857998F9E7}" type="slidenum">
              <a:rPr lang="de-DE" smtClean="0"/>
              <a:t>‹Nr.›</a:t>
            </a:fld>
            <a:endParaRPr lang="de-DE"/>
          </a:p>
        </p:txBody>
      </p:sp>
    </p:spTree>
    <p:extLst>
      <p:ext uri="{BB962C8B-B14F-4D97-AF65-F5344CB8AC3E}">
        <p14:creationId xmlns:p14="http://schemas.microsoft.com/office/powerpoint/2010/main" val="274730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1</a:t>
            </a:fld>
            <a:endParaRPr lang="de-DE"/>
          </a:p>
        </p:txBody>
      </p:sp>
    </p:spTree>
    <p:extLst>
      <p:ext uri="{BB962C8B-B14F-4D97-AF65-F5344CB8AC3E}">
        <p14:creationId xmlns:p14="http://schemas.microsoft.com/office/powerpoint/2010/main" val="534855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Neu eingefügt. Die RZA treten zum 01.01.2023 in Kraft. Die Satzungskommission wird sich bei ihrer Sitzung am 09.07. mit diesem Thema befassen. Die Vereine werden darüber informiert.</a:t>
            </a:r>
          </a:p>
        </p:txBody>
      </p:sp>
      <p:sp>
        <p:nvSpPr>
          <p:cNvPr id="4" name="Foliennummernplatzhalter 3"/>
          <p:cNvSpPr>
            <a:spLocks noGrp="1"/>
          </p:cNvSpPr>
          <p:nvPr>
            <p:ph type="sldNum" sz="quarter" idx="5"/>
          </p:nvPr>
        </p:nvSpPr>
        <p:spPr/>
        <p:txBody>
          <a:bodyPr/>
          <a:lstStyle/>
          <a:p>
            <a:fld id="{F81944BB-51CA-42E7-B60A-F1857998F9E7}" type="slidenum">
              <a:rPr lang="de-DE" smtClean="0"/>
              <a:t>10</a:t>
            </a:fld>
            <a:endParaRPr lang="de-DE"/>
          </a:p>
        </p:txBody>
      </p:sp>
    </p:spTree>
    <p:extLst>
      <p:ext uri="{BB962C8B-B14F-4D97-AF65-F5344CB8AC3E}">
        <p14:creationId xmlns:p14="http://schemas.microsoft.com/office/powerpoint/2010/main" val="301356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a:t>Mit der Änderung wird deutlich, dass mit Beginn des neuen Spieljahrs (01.07.) die bisher bestehenden Einschränkungen enden.</a:t>
            </a:r>
          </a:p>
          <a:p>
            <a:r>
              <a:rPr lang="de-DE" sz="1200" dirty="0"/>
              <a:t>Der Begriff „Meisterschaftsspiele“ verdeutlicht, dass § 55 für Pokalspiele nicht anzuwenden ist. </a:t>
            </a:r>
          </a:p>
          <a:p>
            <a:r>
              <a:rPr lang="de-DE" sz="1200" dirty="0"/>
              <a:t>Bei Pokalspielen kann jede/r Spieler*in eingesetzt werden, unabhängig davon, in welcher Mannschaft und in welcher Spielklasse er/sie am Spielbetrieb teilgenommen hat. § 45 Abs. 8 </a:t>
            </a:r>
            <a:r>
              <a:rPr lang="de-DE" sz="1200" dirty="0" err="1"/>
              <a:t>SpO</a:t>
            </a:r>
            <a:r>
              <a:rPr lang="de-DE" sz="1200" dirty="0"/>
              <a:t> DHB legt für Pokalspiele fest, dass ein/e Spieler*in </a:t>
            </a:r>
            <a:r>
              <a:rPr lang="de-DE" sz="1200" dirty="0" err="1"/>
              <a:t>in</a:t>
            </a:r>
            <a:r>
              <a:rPr lang="de-DE" sz="1200" dirty="0"/>
              <a:t> der Mannschaft desselben Vereins innerhalb eines Spieljahres festgespielt ist, in der er/sie erstmals eingesetzt wird, auch wenn diese Mannschaft ausgeschieden ist.</a:t>
            </a:r>
          </a:p>
        </p:txBody>
      </p:sp>
      <p:sp>
        <p:nvSpPr>
          <p:cNvPr id="4" name="Foliennummernplatzhalter 3"/>
          <p:cNvSpPr>
            <a:spLocks noGrp="1"/>
          </p:cNvSpPr>
          <p:nvPr>
            <p:ph type="sldNum" sz="quarter" idx="5"/>
          </p:nvPr>
        </p:nvSpPr>
        <p:spPr/>
        <p:txBody>
          <a:bodyPr/>
          <a:lstStyle/>
          <a:p>
            <a:fld id="{F81944BB-51CA-42E7-B60A-F1857998F9E7}" type="slidenum">
              <a:rPr lang="de-DE" smtClean="0"/>
              <a:t>11</a:t>
            </a:fld>
            <a:endParaRPr lang="de-DE"/>
          </a:p>
        </p:txBody>
      </p:sp>
    </p:spTree>
    <p:extLst>
      <p:ext uri="{BB962C8B-B14F-4D97-AF65-F5344CB8AC3E}">
        <p14:creationId xmlns:p14="http://schemas.microsoft.com/office/powerpoint/2010/main" val="3127240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12</a:t>
            </a:fld>
            <a:endParaRPr lang="de-DE"/>
          </a:p>
        </p:txBody>
      </p:sp>
    </p:spTree>
    <p:extLst>
      <p:ext uri="{BB962C8B-B14F-4D97-AF65-F5344CB8AC3E}">
        <p14:creationId xmlns:p14="http://schemas.microsoft.com/office/powerpoint/2010/main" val="540850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13</a:t>
            </a:fld>
            <a:endParaRPr lang="de-DE"/>
          </a:p>
        </p:txBody>
      </p:sp>
    </p:spTree>
    <p:extLst>
      <p:ext uri="{BB962C8B-B14F-4D97-AF65-F5344CB8AC3E}">
        <p14:creationId xmlns:p14="http://schemas.microsoft.com/office/powerpoint/2010/main" val="301754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solidFill>
                  <a:srgbClr val="FF0000"/>
                </a:solidFill>
              </a:rPr>
              <a:t>Achtung:</a:t>
            </a:r>
            <a:r>
              <a:rPr lang="de-DE" dirty="0">
                <a:solidFill>
                  <a:srgbClr val="FF0000"/>
                </a:solidFill>
              </a:rPr>
              <a:t> </a:t>
            </a:r>
            <a:r>
              <a:rPr lang="de-DE" dirty="0"/>
              <a:t>Bei Heimspielen ist das kein größeres Problem, denn die 2. Mannschaft kann erst spielen, wenn die 1. Mannschaft ihr Spiel beendet hat. Bei Auswärtsspielen ist das schwieriger zu händeln. Denn es ist nicht immer klar, ob und wann die 1. Mannschaft ihr Spiel beendet. Ein Nachtragen wenn das Spiel der 1. Mannschaft beendet ist, ist nicht möglich. </a:t>
            </a:r>
          </a:p>
        </p:txBody>
      </p:sp>
      <p:sp>
        <p:nvSpPr>
          <p:cNvPr id="4" name="Foliennummernplatzhalter 3"/>
          <p:cNvSpPr>
            <a:spLocks noGrp="1"/>
          </p:cNvSpPr>
          <p:nvPr>
            <p:ph type="sldNum" sz="quarter" idx="5"/>
          </p:nvPr>
        </p:nvSpPr>
        <p:spPr/>
        <p:txBody>
          <a:bodyPr/>
          <a:lstStyle/>
          <a:p>
            <a:fld id="{F81944BB-51CA-42E7-B60A-F1857998F9E7}" type="slidenum">
              <a:rPr lang="de-DE" smtClean="0"/>
              <a:t>14</a:t>
            </a:fld>
            <a:endParaRPr lang="de-DE"/>
          </a:p>
        </p:txBody>
      </p:sp>
    </p:spTree>
    <p:extLst>
      <p:ext uri="{BB962C8B-B14F-4D97-AF65-F5344CB8AC3E}">
        <p14:creationId xmlns:p14="http://schemas.microsoft.com/office/powerpoint/2010/main" val="2575388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15</a:t>
            </a:fld>
            <a:endParaRPr lang="de-DE"/>
          </a:p>
        </p:txBody>
      </p:sp>
    </p:spTree>
    <p:extLst>
      <p:ext uri="{BB962C8B-B14F-4D97-AF65-F5344CB8AC3E}">
        <p14:creationId xmlns:p14="http://schemas.microsoft.com/office/powerpoint/2010/main" val="108557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16</a:t>
            </a:fld>
            <a:endParaRPr lang="de-DE"/>
          </a:p>
        </p:txBody>
      </p:sp>
    </p:spTree>
    <p:extLst>
      <p:ext uri="{BB962C8B-B14F-4D97-AF65-F5344CB8AC3E}">
        <p14:creationId xmlns:p14="http://schemas.microsoft.com/office/powerpoint/2010/main" val="1025781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Änderungen der RO DHB durch den Bundesrat beziehen sich mehr auf die Sportgerichtsverfahren selbst und müssen durch das Sportgericht beachtet werden. Auf Grund der Sportgerichtsverfahren in der vergangenen Spielrunde werde ich auf noch folgenden Folien auf die formellen Bedingungen und die Fristen im Falle von Einsprüchen eingehen.</a:t>
            </a:r>
          </a:p>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17</a:t>
            </a:fld>
            <a:endParaRPr lang="de-DE"/>
          </a:p>
        </p:txBody>
      </p:sp>
    </p:spTree>
    <p:extLst>
      <p:ext uri="{BB962C8B-B14F-4D97-AF65-F5344CB8AC3E}">
        <p14:creationId xmlns:p14="http://schemas.microsoft.com/office/powerpoint/2010/main" val="594734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 gilt nicht für Spielpläne und Schiedsrichteransetzungen.</a:t>
            </a:r>
          </a:p>
          <a:p>
            <a:endParaRPr lang="de-DE" dirty="0"/>
          </a:p>
          <a:p>
            <a:r>
              <a:rPr lang="de-DE" dirty="0"/>
              <a:t>Abschließende Aufzählung in der RO DHB</a:t>
            </a:r>
          </a:p>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18</a:t>
            </a:fld>
            <a:endParaRPr lang="de-DE"/>
          </a:p>
        </p:txBody>
      </p:sp>
    </p:spTree>
    <p:extLst>
      <p:ext uri="{BB962C8B-B14F-4D97-AF65-F5344CB8AC3E}">
        <p14:creationId xmlns:p14="http://schemas.microsoft.com/office/powerpoint/2010/main" val="3914115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rPr>
              <a:t>Soll die Ankündigung, einen Einspruch einlegen zu wollen, weiterverfolgt werden, muss dies binnen drei Tagen erfolgen (Form und Frist folgt auf einer weiteren Folie).</a:t>
            </a:r>
          </a:p>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19</a:t>
            </a:fld>
            <a:endParaRPr lang="de-DE"/>
          </a:p>
        </p:txBody>
      </p:sp>
    </p:spTree>
    <p:extLst>
      <p:ext uri="{BB962C8B-B14F-4D97-AF65-F5344CB8AC3E}">
        <p14:creationId xmlns:p14="http://schemas.microsoft.com/office/powerpoint/2010/main" val="185026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Folien werden ans Protokoll angehängt bzw. im Internet auf der Seite des Bezirks RNT veröffentlicht.</a:t>
            </a:r>
          </a:p>
          <a:p>
            <a:r>
              <a:rPr lang="de-DE" dirty="0"/>
              <a:t>Fragen während des Vortrags möglich. Spezielle Fragestellungen gerne nach der Staffelsitzung.</a:t>
            </a:r>
          </a:p>
        </p:txBody>
      </p:sp>
      <p:sp>
        <p:nvSpPr>
          <p:cNvPr id="4" name="Foliennummernplatzhalter 3"/>
          <p:cNvSpPr>
            <a:spLocks noGrp="1"/>
          </p:cNvSpPr>
          <p:nvPr>
            <p:ph type="sldNum" sz="quarter" idx="5"/>
          </p:nvPr>
        </p:nvSpPr>
        <p:spPr/>
        <p:txBody>
          <a:bodyPr/>
          <a:lstStyle/>
          <a:p>
            <a:fld id="{F81944BB-51CA-42E7-B60A-F1857998F9E7}" type="slidenum">
              <a:rPr lang="de-DE" smtClean="0"/>
              <a:t>2</a:t>
            </a:fld>
            <a:endParaRPr lang="de-DE"/>
          </a:p>
        </p:txBody>
      </p:sp>
    </p:spTree>
    <p:extLst>
      <p:ext uri="{BB962C8B-B14F-4D97-AF65-F5344CB8AC3E}">
        <p14:creationId xmlns:p14="http://schemas.microsoft.com/office/powerpoint/2010/main" val="3231480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rPr>
              <a:t>Hier werden die meisten Fehler gemacht.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rPr>
              <a:t>Soll die Ankündigung, einen Einspruch einlegen zu wollen, weiterverfolgt werden, muss dies binnen drei Tagen erfolgen (Form und Frist folgt auf einer weiteren Folie). Wird der Einspruch nicht weiterverfolgt, fallen keine Gebühren und Kosten an.</a:t>
            </a:r>
          </a:p>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20</a:t>
            </a:fld>
            <a:endParaRPr lang="de-DE"/>
          </a:p>
        </p:txBody>
      </p:sp>
    </p:spTree>
    <p:extLst>
      <p:ext uri="{BB962C8B-B14F-4D97-AF65-F5344CB8AC3E}">
        <p14:creationId xmlns:p14="http://schemas.microsoft.com/office/powerpoint/2010/main" val="2856670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21</a:t>
            </a:fld>
            <a:endParaRPr lang="de-DE"/>
          </a:p>
        </p:txBody>
      </p:sp>
    </p:spTree>
    <p:extLst>
      <p:ext uri="{BB962C8B-B14F-4D97-AF65-F5344CB8AC3E}">
        <p14:creationId xmlns:p14="http://schemas.microsoft.com/office/powerpoint/2010/main" val="31826087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aseline="0" dirty="0"/>
              <a:t>§ 34 Abs. 5 RO DHB: Über im Spielbericht nicht vermerkte Gründe für den Einspruch darf nur dann verhandelt werden, wenn der Vermerk ohne Verschulden des Einspruchsführers nicht im Spielbericht aufgenommen worden ist. Handelt es sich jedoch um einen Einspruch des/der betroffenen Spielers/Spielerin oder Mannschaftsoffiziellen gegen eine Disqualifikation, so ist über den Einspruch auch ohne Vermerk im Spielbericht zu verhandeln.</a:t>
            </a:r>
          </a:p>
        </p:txBody>
      </p:sp>
      <p:sp>
        <p:nvSpPr>
          <p:cNvPr id="4" name="Foliennummernplatzhalter 3"/>
          <p:cNvSpPr>
            <a:spLocks noGrp="1"/>
          </p:cNvSpPr>
          <p:nvPr>
            <p:ph type="sldNum" sz="quarter" idx="5"/>
          </p:nvPr>
        </p:nvSpPr>
        <p:spPr/>
        <p:txBody>
          <a:bodyPr/>
          <a:lstStyle/>
          <a:p>
            <a:fld id="{F81944BB-51CA-42E7-B60A-F1857998F9E7}" type="slidenum">
              <a:rPr lang="de-DE" smtClean="0"/>
              <a:t>22</a:t>
            </a:fld>
            <a:endParaRPr lang="de-DE"/>
          </a:p>
        </p:txBody>
      </p:sp>
    </p:spTree>
    <p:extLst>
      <p:ext uri="{BB962C8B-B14F-4D97-AF65-F5344CB8AC3E}">
        <p14:creationId xmlns:p14="http://schemas.microsoft.com/office/powerpoint/2010/main" val="953946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Vorformulierung der Einspruchsgründe (kein Roman notwendig) &lt;nicht bei Disqualifikation&gt;</a:t>
            </a:r>
          </a:p>
          <a:p>
            <a:r>
              <a:rPr lang="de-DE" dirty="0"/>
              <a:t>Eintrag des vorformulierten Einspruchs des Vereins ins Spielprotokoll durch den Schiedsrichter </a:t>
            </a:r>
          </a:p>
          <a:p>
            <a:r>
              <a:rPr lang="de-DE" dirty="0"/>
              <a:t>§ 81 Abs. 6 </a:t>
            </a:r>
            <a:r>
              <a:rPr lang="de-DE" dirty="0" err="1"/>
              <a:t>SpO</a:t>
            </a:r>
            <a:r>
              <a:rPr lang="de-DE" dirty="0"/>
              <a:t> DHB: Von Mannschaftsverantwortlichen/Vereinsvertreter*innen oder einer betroffenen Person vorgebrachte Einspruchsgründe sind auf Veranlassung der Schiedsrichter*innen im Spielbericht zu vermerken.</a:t>
            </a:r>
          </a:p>
          <a:p>
            <a:r>
              <a:rPr lang="de-DE" dirty="0"/>
              <a:t>§ 81 Abs. 7 </a:t>
            </a:r>
            <a:r>
              <a:rPr lang="de-DE" dirty="0" err="1"/>
              <a:t>SpO</a:t>
            </a:r>
            <a:r>
              <a:rPr lang="de-DE" dirty="0"/>
              <a:t> DHB: Die Mannschaftsverantwortlichen/Vereinsvertreter*innen haben die im Spielbericht vermerkten Eintragungen in Gegenwart der Schiedsrichter*innen z u bestätigen (z.B. elektronische/ digitale/ eigenhändige Unterschrift).</a:t>
            </a:r>
          </a:p>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23</a:t>
            </a:fld>
            <a:endParaRPr lang="de-DE"/>
          </a:p>
        </p:txBody>
      </p:sp>
    </p:spTree>
    <p:extLst>
      <p:ext uri="{BB962C8B-B14F-4D97-AF65-F5344CB8AC3E}">
        <p14:creationId xmlns:p14="http://schemas.microsoft.com/office/powerpoint/2010/main" val="1751442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24</a:t>
            </a:fld>
            <a:endParaRPr lang="de-DE"/>
          </a:p>
        </p:txBody>
      </p:sp>
    </p:spTree>
    <p:extLst>
      <p:ext uri="{BB962C8B-B14F-4D97-AF65-F5344CB8AC3E}">
        <p14:creationId xmlns:p14="http://schemas.microsoft.com/office/powerpoint/2010/main" val="1690501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a:t>
            </a:r>
          </a:p>
          <a:p>
            <a:r>
              <a:rPr lang="de-DE" dirty="0"/>
              <a:t>Vereinen, durch ein Vorstandsmitglied und den/die Handballabteilungsleiter*in oder dessen Vertreter/deren Vertreterin;</a:t>
            </a:r>
          </a:p>
          <a:p>
            <a:r>
              <a:rPr lang="de-DE" dirty="0"/>
              <a:t>b)</a:t>
            </a:r>
          </a:p>
          <a:p>
            <a:r>
              <a:rPr lang="de-DE" dirty="0"/>
              <a:t>Vereinen, die nur den Handballsport betreiben, durch zwei Vorstandsmitglieder;</a:t>
            </a:r>
          </a:p>
          <a:p>
            <a:r>
              <a:rPr lang="de-DE" dirty="0"/>
              <a:t>c)</a:t>
            </a:r>
          </a:p>
          <a:p>
            <a:r>
              <a:rPr lang="de-DE" dirty="0"/>
              <a:t>Spielgemeinschaften, durch ein Vorstandsmitglied im Sinne des Buchst. a) eines der Stammvereine und den/die Spielgemeinschaftsleiter*in oder dessen Vertreter/deren Vertreterin;</a:t>
            </a:r>
          </a:p>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25</a:t>
            </a:fld>
            <a:endParaRPr lang="de-DE"/>
          </a:p>
        </p:txBody>
      </p:sp>
    </p:spTree>
    <p:extLst>
      <p:ext uri="{BB962C8B-B14F-4D97-AF65-F5344CB8AC3E}">
        <p14:creationId xmlns:p14="http://schemas.microsoft.com/office/powerpoint/2010/main" val="2947036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Eine andere Regelung besteht z.B. bei § 55 Festspielen. Da wird der Tag des Spiels bei der Berechnung der 6 Wochenfrist miteingerechnet.</a:t>
            </a:r>
          </a:p>
        </p:txBody>
      </p:sp>
      <p:sp>
        <p:nvSpPr>
          <p:cNvPr id="4" name="Foliennummernplatzhalter 3"/>
          <p:cNvSpPr>
            <a:spLocks noGrp="1"/>
          </p:cNvSpPr>
          <p:nvPr>
            <p:ph type="sldNum" sz="quarter" idx="5"/>
          </p:nvPr>
        </p:nvSpPr>
        <p:spPr/>
        <p:txBody>
          <a:bodyPr/>
          <a:lstStyle/>
          <a:p>
            <a:fld id="{F81944BB-51CA-42E7-B60A-F1857998F9E7}" type="slidenum">
              <a:rPr lang="de-DE" smtClean="0"/>
              <a:t>26</a:t>
            </a:fld>
            <a:endParaRPr lang="de-DE"/>
          </a:p>
        </p:txBody>
      </p:sp>
    </p:spTree>
    <p:extLst>
      <p:ext uri="{BB962C8B-B14F-4D97-AF65-F5344CB8AC3E}">
        <p14:creationId xmlns:p14="http://schemas.microsoft.com/office/powerpoint/2010/main" val="3291673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Der Auslagenvorschuss ist dann nicht notwendig, wenn der Verein des Betroffenen eine Kostenübernahmeerklärung abgibt. Diese ist dann mit der Einspruchsschrift zu übersenden.</a:t>
            </a:r>
          </a:p>
        </p:txBody>
      </p:sp>
      <p:sp>
        <p:nvSpPr>
          <p:cNvPr id="4" name="Foliennummernplatzhalter 3"/>
          <p:cNvSpPr>
            <a:spLocks noGrp="1"/>
          </p:cNvSpPr>
          <p:nvPr>
            <p:ph type="sldNum" sz="quarter" idx="5"/>
          </p:nvPr>
        </p:nvSpPr>
        <p:spPr/>
        <p:txBody>
          <a:bodyPr/>
          <a:lstStyle/>
          <a:p>
            <a:fld id="{F81944BB-51CA-42E7-B60A-F1857998F9E7}" type="slidenum">
              <a:rPr lang="de-DE" smtClean="0"/>
              <a:t>27</a:t>
            </a:fld>
            <a:endParaRPr lang="de-DE"/>
          </a:p>
        </p:txBody>
      </p:sp>
    </p:spTree>
    <p:extLst>
      <p:ext uri="{BB962C8B-B14F-4D97-AF65-F5344CB8AC3E}">
        <p14:creationId xmlns:p14="http://schemas.microsoft.com/office/powerpoint/2010/main" val="19506640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28</a:t>
            </a:fld>
            <a:endParaRPr lang="de-DE"/>
          </a:p>
        </p:txBody>
      </p:sp>
    </p:spTree>
    <p:extLst>
      <p:ext uri="{BB962C8B-B14F-4D97-AF65-F5344CB8AC3E}">
        <p14:creationId xmlns:p14="http://schemas.microsoft.com/office/powerpoint/2010/main" val="212188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3</a:t>
            </a:fld>
            <a:endParaRPr lang="de-DE"/>
          </a:p>
        </p:txBody>
      </p:sp>
    </p:spTree>
    <p:extLst>
      <p:ext uri="{BB962C8B-B14F-4D97-AF65-F5344CB8AC3E}">
        <p14:creationId xmlns:p14="http://schemas.microsoft.com/office/powerpoint/2010/main" val="1761224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4</a:t>
            </a:fld>
            <a:endParaRPr lang="de-DE"/>
          </a:p>
        </p:txBody>
      </p:sp>
    </p:spTree>
    <p:extLst>
      <p:ext uri="{BB962C8B-B14F-4D97-AF65-F5344CB8AC3E}">
        <p14:creationId xmlns:p14="http://schemas.microsoft.com/office/powerpoint/2010/main" val="3573402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5</a:t>
            </a:fld>
            <a:endParaRPr lang="de-DE"/>
          </a:p>
        </p:txBody>
      </p:sp>
    </p:spTree>
    <p:extLst>
      <p:ext uri="{BB962C8B-B14F-4D97-AF65-F5344CB8AC3E}">
        <p14:creationId xmlns:p14="http://schemas.microsoft.com/office/powerpoint/2010/main" val="387843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81944BB-51CA-42E7-B60A-F1857998F9E7}" type="slidenum">
              <a:rPr lang="de-DE" smtClean="0"/>
              <a:t>6</a:t>
            </a:fld>
            <a:endParaRPr lang="de-DE"/>
          </a:p>
        </p:txBody>
      </p:sp>
    </p:spTree>
    <p:extLst>
      <p:ext uri="{BB962C8B-B14F-4D97-AF65-F5344CB8AC3E}">
        <p14:creationId xmlns:p14="http://schemas.microsoft.com/office/powerpoint/2010/main" val="70161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75 km kürzeste Fahrtstrecke zwischen den Vereinssitzen galt nur für das Spieljahr 2021/2022</a:t>
            </a:r>
          </a:p>
        </p:txBody>
      </p:sp>
      <p:sp>
        <p:nvSpPr>
          <p:cNvPr id="4" name="Foliennummernplatzhalter 3"/>
          <p:cNvSpPr>
            <a:spLocks noGrp="1"/>
          </p:cNvSpPr>
          <p:nvPr>
            <p:ph type="sldNum" sz="quarter" idx="5"/>
          </p:nvPr>
        </p:nvSpPr>
        <p:spPr/>
        <p:txBody>
          <a:bodyPr/>
          <a:lstStyle/>
          <a:p>
            <a:fld id="{F81944BB-51CA-42E7-B60A-F1857998F9E7}" type="slidenum">
              <a:rPr lang="de-DE" smtClean="0"/>
              <a:t>7</a:t>
            </a:fld>
            <a:endParaRPr lang="de-DE"/>
          </a:p>
        </p:txBody>
      </p:sp>
    </p:spTree>
    <p:extLst>
      <p:ext uri="{BB962C8B-B14F-4D97-AF65-F5344CB8AC3E}">
        <p14:creationId xmlns:p14="http://schemas.microsoft.com/office/powerpoint/2010/main" val="3806904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Abs. 9 wurde neu eingefügt. Damit wird sichergestellt, dass Spieler/innen in einem anderen Zweitverein nochmals eine Spielberechtigung erhalten können. Ausnahme von Abs. 1 „einmalig“.</a:t>
            </a:r>
          </a:p>
        </p:txBody>
      </p:sp>
      <p:sp>
        <p:nvSpPr>
          <p:cNvPr id="4" name="Foliennummernplatzhalter 3"/>
          <p:cNvSpPr>
            <a:spLocks noGrp="1"/>
          </p:cNvSpPr>
          <p:nvPr>
            <p:ph type="sldNum" sz="quarter" idx="5"/>
          </p:nvPr>
        </p:nvSpPr>
        <p:spPr/>
        <p:txBody>
          <a:bodyPr/>
          <a:lstStyle/>
          <a:p>
            <a:fld id="{F81944BB-51CA-42E7-B60A-F1857998F9E7}" type="slidenum">
              <a:rPr lang="de-DE" smtClean="0"/>
              <a:t>8</a:t>
            </a:fld>
            <a:endParaRPr lang="de-DE"/>
          </a:p>
        </p:txBody>
      </p:sp>
    </p:spTree>
    <p:extLst>
      <p:ext uri="{BB962C8B-B14F-4D97-AF65-F5344CB8AC3E}">
        <p14:creationId xmlns:p14="http://schemas.microsoft.com/office/powerpoint/2010/main" val="1637404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19 a Zweifachspielrecht für Jugendspieler*innen der Altersklasse A-C</a:t>
            </a:r>
          </a:p>
          <a:p>
            <a:r>
              <a:rPr lang="de-DE" dirty="0"/>
              <a:t>Abs. 2 = Antragsfrist vom 01.07. bis 30.11.</a:t>
            </a:r>
          </a:p>
          <a:p>
            <a:r>
              <a:rPr lang="de-DE" dirty="0"/>
              <a:t>Abs. 3 = Erstzugriff durch Erstverein</a:t>
            </a:r>
          </a:p>
          <a:p>
            <a:r>
              <a:rPr lang="de-DE" dirty="0"/>
              <a:t>Abs. 4 = Informationsaustausch zwischen den Passstellen (verbandsübergreifend)</a:t>
            </a:r>
          </a:p>
          <a:p>
            <a:r>
              <a:rPr lang="de-DE" dirty="0"/>
              <a:t>Mit § 19b Abs. 4 wird sichergestellt, dass Spieler/innen in eine anderen Zweitverein ein weiteres Gastspielrecht erhalten können. Abs. 4 ist damit eine Ausnahmeregelung von § 19b Abs. 3 („In einem solchen Fall darf frühestens zum 15. Oktober desselben Jahres eine weitere Spielberechtigung gemäß § 26 Ziffer 2 </a:t>
            </a:r>
            <a:r>
              <a:rPr lang="de-DE" dirty="0" err="1"/>
              <a:t>SpO</a:t>
            </a:r>
            <a:r>
              <a:rPr lang="de-DE" dirty="0"/>
              <a:t> erteilt werden“). </a:t>
            </a:r>
          </a:p>
        </p:txBody>
      </p:sp>
      <p:sp>
        <p:nvSpPr>
          <p:cNvPr id="4" name="Foliennummernplatzhalter 3"/>
          <p:cNvSpPr>
            <a:spLocks noGrp="1"/>
          </p:cNvSpPr>
          <p:nvPr>
            <p:ph type="sldNum" sz="quarter" idx="5"/>
          </p:nvPr>
        </p:nvSpPr>
        <p:spPr/>
        <p:txBody>
          <a:bodyPr/>
          <a:lstStyle/>
          <a:p>
            <a:fld id="{F81944BB-51CA-42E7-B60A-F1857998F9E7}" type="slidenum">
              <a:rPr lang="de-DE" smtClean="0"/>
              <a:t>9</a:t>
            </a:fld>
            <a:endParaRPr lang="de-DE"/>
          </a:p>
        </p:txBody>
      </p:sp>
    </p:spTree>
    <p:extLst>
      <p:ext uri="{BB962C8B-B14F-4D97-AF65-F5344CB8AC3E}">
        <p14:creationId xmlns:p14="http://schemas.microsoft.com/office/powerpoint/2010/main" val="523381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09.06.2022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04755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09.06.2022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99595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09.06.2022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54149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09.06.2022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06042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E1ACAC06-8E50-4D38-9BF3-35A45BCE7549}" type="datetimeFigureOut">
              <a:rPr lang="de-DE" smtClean="0"/>
              <a:t>09.06.2022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89572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1ACAC06-8E50-4D38-9BF3-35A45BCE7549}" type="datetimeFigureOut">
              <a:rPr lang="de-DE" smtClean="0"/>
              <a:t>09.06.2022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94350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1ACAC06-8E50-4D38-9BF3-35A45BCE7549}" type="datetimeFigureOut">
              <a:rPr lang="de-DE" smtClean="0"/>
              <a:t>09.06.2022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94938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E1ACAC06-8E50-4D38-9BF3-35A45BCE7549}" type="datetimeFigureOut">
              <a:rPr lang="de-DE" smtClean="0"/>
              <a:t>09.06.2022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705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CAC06-8E50-4D38-9BF3-35A45BCE7549}" type="datetimeFigureOut">
              <a:rPr lang="de-DE" smtClean="0"/>
              <a:t>09.06.2022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54214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1ACAC06-8E50-4D38-9BF3-35A45BCE7549}" type="datetimeFigureOut">
              <a:rPr lang="de-DE" smtClean="0"/>
              <a:t>09.06.2022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30626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1ACAC06-8E50-4D38-9BF3-35A45BCE7549}" type="datetimeFigureOut">
              <a:rPr lang="de-DE" smtClean="0"/>
              <a:t>09.06.2022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62367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CAC06-8E50-4D38-9BF3-35A45BCE7549}" type="datetimeFigureOut">
              <a:rPr lang="de-DE" smtClean="0"/>
              <a:t>09.06.2022</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F5282-6819-4403-A225-751EBF51627E}" type="slidenum">
              <a:rPr lang="de-DE" smtClean="0"/>
              <a:t>‹Nr.›</a:t>
            </a:fld>
            <a:endParaRPr lang="de-DE"/>
          </a:p>
        </p:txBody>
      </p:sp>
    </p:spTree>
    <p:extLst>
      <p:ext uri="{BB962C8B-B14F-4D97-AF65-F5344CB8AC3E}">
        <p14:creationId xmlns:p14="http://schemas.microsoft.com/office/powerpoint/2010/main" val="2890781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5759259_Handball_hell3_21cm"/>
          <p:cNvPicPr/>
          <p:nvPr/>
        </p:nvPicPr>
        <p:blipFill>
          <a:blip r:embed="rId3">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4224451" y="0"/>
            <a:ext cx="7259955" cy="8007985"/>
          </a:xfrm>
          <a:prstGeom prst="rect">
            <a:avLst/>
          </a:prstGeom>
          <a:noFill/>
        </p:spPr>
      </p:pic>
      <p:sp>
        <p:nvSpPr>
          <p:cNvPr id="4" name="Rechteck 3"/>
          <p:cNvSpPr/>
          <p:nvPr/>
        </p:nvSpPr>
        <p:spPr>
          <a:xfrm>
            <a:off x="0" y="2385060"/>
            <a:ext cx="9144000" cy="2755265"/>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5" name="Textfeld 59"/>
          <p:cNvSpPr txBox="1"/>
          <p:nvPr/>
        </p:nvSpPr>
        <p:spPr>
          <a:xfrm>
            <a:off x="1119449" y="-274226"/>
            <a:ext cx="6670675" cy="3098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de-DE" sz="2600" b="1" dirty="0">
              <a:gradFill>
                <a:gsLst>
                  <a:gs pos="0">
                    <a:srgbClr val="150E4E"/>
                  </a:gs>
                  <a:gs pos="50000">
                    <a:srgbClr val="231973"/>
                  </a:gs>
                  <a:gs pos="100000">
                    <a:srgbClr val="2C208A"/>
                  </a:gs>
                </a:gsLst>
                <a:lin ang="16200000" scaled="0"/>
              </a:gradFill>
              <a:latin typeface="Verdana" panose="020B0604030504040204" pitchFamily="34" charset="0"/>
              <a:ea typeface="Calibri" panose="020F0502020204030204" pitchFamily="34" charset="0"/>
            </a:endParaRPr>
          </a:p>
          <a:p>
            <a:pPr>
              <a:spcAft>
                <a:spcPts val="0"/>
              </a:spcAft>
            </a:pPr>
            <a:endParaRPr lang="de-DE" sz="1200" dirty="0">
              <a:effectLst/>
              <a:latin typeface="Times New Roman" panose="02020603050405020304" pitchFamily="18" charset="0"/>
              <a:ea typeface="Calibri" panose="020F0502020204030204" pitchFamily="34" charset="0"/>
            </a:endParaRPr>
          </a:p>
        </p:txBody>
      </p:sp>
      <p:sp>
        <p:nvSpPr>
          <p:cNvPr id="6" name="Textfeld 58"/>
          <p:cNvSpPr txBox="1"/>
          <p:nvPr/>
        </p:nvSpPr>
        <p:spPr>
          <a:xfrm>
            <a:off x="1189116" y="2394902"/>
            <a:ext cx="6765767" cy="2774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3200" b="1" dirty="0">
                <a:solidFill>
                  <a:srgbClr val="FFFFFF"/>
                </a:solidFill>
                <a:latin typeface="Verdana" panose="020B0604030504040204" pitchFamily="34" charset="0"/>
                <a:ea typeface="Calibri" panose="020F0502020204030204" pitchFamily="34" charset="0"/>
              </a:rPr>
              <a:t>Bezirk Rhein-Neckar-Tauber </a:t>
            </a:r>
          </a:p>
          <a:p>
            <a:pPr>
              <a:spcAft>
                <a:spcPts val="0"/>
              </a:spcAft>
            </a:pPr>
            <a:endParaRPr lang="de-DE" sz="2400" b="1" dirty="0">
              <a:solidFill>
                <a:srgbClr val="FFFFFF"/>
              </a:solidFill>
              <a:latin typeface="Verdana" panose="020B0604030504040204" pitchFamily="34" charset="0"/>
              <a:ea typeface="Calibri" panose="020F0502020204030204" pitchFamily="34" charset="0"/>
            </a:endParaRPr>
          </a:p>
          <a:p>
            <a:pPr>
              <a:spcAft>
                <a:spcPts val="0"/>
              </a:spcAft>
            </a:pPr>
            <a:r>
              <a:rPr lang="de-DE" sz="2400" b="1" dirty="0">
                <a:solidFill>
                  <a:srgbClr val="FFFFFF"/>
                </a:solidFill>
                <a:latin typeface="Verdana" panose="020B0604030504040204" pitchFamily="34" charset="0"/>
                <a:ea typeface="Calibri" panose="020F0502020204030204" pitchFamily="34" charset="0"/>
              </a:rPr>
              <a:t>Staffelsitzung       </a:t>
            </a:r>
          </a:p>
          <a:p>
            <a:pPr>
              <a:spcAft>
                <a:spcPts val="0"/>
              </a:spcAft>
            </a:pPr>
            <a:endParaRPr lang="de-DE" sz="2400" b="1" dirty="0">
              <a:solidFill>
                <a:srgbClr val="FFFFFF"/>
              </a:solidFill>
              <a:latin typeface="Verdana" panose="020B0604030504040204" pitchFamily="34" charset="0"/>
              <a:ea typeface="Calibri" panose="020F0502020204030204" pitchFamily="34" charset="0"/>
            </a:endParaRPr>
          </a:p>
          <a:p>
            <a:pPr>
              <a:spcAft>
                <a:spcPts val="0"/>
              </a:spcAft>
            </a:pPr>
            <a:r>
              <a:rPr lang="de-DE" sz="2400" b="1" dirty="0">
                <a:solidFill>
                  <a:srgbClr val="FFFFFF"/>
                </a:solidFill>
                <a:latin typeface="Verdana" panose="020B0604030504040204" pitchFamily="34" charset="0"/>
                <a:ea typeface="Calibri" panose="020F0502020204030204" pitchFamily="34" charset="0"/>
              </a:rPr>
              <a:t>09. Juni 2022</a:t>
            </a:r>
          </a:p>
          <a:p>
            <a:pPr>
              <a:spcAft>
                <a:spcPts val="0"/>
              </a:spcAft>
            </a:pPr>
            <a:r>
              <a:rPr lang="de-DE" sz="2400" b="1" dirty="0">
                <a:solidFill>
                  <a:srgbClr val="FFFFFF"/>
                </a:solidFill>
                <a:effectLst/>
                <a:latin typeface="Verdana" panose="020B0604030504040204" pitchFamily="34" charset="0"/>
                <a:ea typeface="Calibri" panose="020F0502020204030204" pitchFamily="34" charset="0"/>
              </a:rPr>
              <a:t> </a:t>
            </a:r>
          </a:p>
          <a:p>
            <a:pPr>
              <a:spcAft>
                <a:spcPts val="0"/>
              </a:spcAft>
            </a:pPr>
            <a:r>
              <a:rPr lang="de-DE" sz="2400" b="1" dirty="0">
                <a:solidFill>
                  <a:srgbClr val="FFFFFF"/>
                </a:solidFill>
                <a:effectLst/>
                <a:latin typeface="Verdana" panose="020B0604030504040204" pitchFamily="34" charset="0"/>
                <a:ea typeface="Calibri" panose="020F0502020204030204" pitchFamily="34" charset="0"/>
              </a:rPr>
              <a:t>		</a:t>
            </a:r>
            <a:endParaRPr lang="de-DE"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806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7" name="Text Box 6">
            <a:extLst>
              <a:ext uri="{FF2B5EF4-FFF2-40B4-BE49-F238E27FC236}">
                <a16:creationId xmlns:a16="http://schemas.microsoft.com/office/drawing/2014/main" id="{866DDEDA-5371-0901-854B-0B291A0F393A}"/>
              </a:ext>
            </a:extLst>
          </p:cNvPr>
          <p:cNvSpPr txBox="1">
            <a:spLocks noChangeArrowheads="1"/>
          </p:cNvSpPr>
          <p:nvPr/>
        </p:nvSpPr>
        <p:spPr bwMode="auto">
          <a:xfrm>
            <a:off x="385480" y="1310610"/>
            <a:ext cx="8328569" cy="74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defTabSz="450850" eaLnBrk="0" hangingPunct="0">
              <a:spcBef>
                <a:spcPct val="20000"/>
              </a:spcBef>
              <a:buClr>
                <a:schemeClr val="tx1"/>
              </a:buClr>
              <a:buSzPct val="75000"/>
              <a:buFont typeface="Wingdings" pitchFamily="2" charset="2"/>
              <a:buChar char="l"/>
              <a:defRPr sz="2000">
                <a:solidFill>
                  <a:schemeClr val="tx1"/>
                </a:solidFill>
                <a:latin typeface="Arial" charset="0"/>
              </a:defRPr>
            </a:lvl1pPr>
            <a:lvl2pPr marL="742950" indent="-285750" defTabSz="450850" eaLnBrk="0" hangingPunct="0">
              <a:spcBef>
                <a:spcPct val="20000"/>
              </a:spcBef>
              <a:buClr>
                <a:schemeClr val="tx1"/>
              </a:buClr>
              <a:buSzPct val="75000"/>
              <a:buChar char="–"/>
              <a:defRPr>
                <a:solidFill>
                  <a:schemeClr val="tx1"/>
                </a:solidFill>
                <a:latin typeface="Arial" charset="0"/>
              </a:defRPr>
            </a:lvl2pPr>
            <a:lvl3pPr marL="1143000" indent="-228600" defTabSz="450850" eaLnBrk="0" hangingPunct="0">
              <a:spcBef>
                <a:spcPct val="20000"/>
              </a:spcBef>
              <a:buClr>
                <a:schemeClr val="tx1"/>
              </a:buClr>
              <a:buSzPct val="75000"/>
              <a:buFont typeface="Wingdings" pitchFamily="2" charset="2"/>
              <a:buChar char="l"/>
              <a:defRPr>
                <a:solidFill>
                  <a:schemeClr val="tx1"/>
                </a:solidFill>
                <a:latin typeface="Arial" charset="0"/>
              </a:defRPr>
            </a:lvl3pPr>
            <a:lvl4pPr marL="1600200" indent="-228600" defTabSz="450850" eaLnBrk="0" hangingPunct="0">
              <a:spcBef>
                <a:spcPct val="20000"/>
              </a:spcBef>
              <a:buClr>
                <a:schemeClr val="tx1"/>
              </a:buClr>
              <a:buSzPct val="80000"/>
              <a:buChar char="–"/>
              <a:defRPr>
                <a:solidFill>
                  <a:schemeClr val="tx1"/>
                </a:solidFill>
                <a:latin typeface="Arial" charset="0"/>
              </a:defRPr>
            </a:lvl4pPr>
            <a:lvl5pPr marL="2057400" indent="-228600" defTabSz="45085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marL="0" indent="0" eaLnBrk="1" fontAlgn="base" hangingPunct="1">
              <a:lnSpc>
                <a:spcPct val="150000"/>
              </a:lnSpc>
              <a:spcBef>
                <a:spcPct val="0"/>
              </a:spcBef>
              <a:spcAft>
                <a:spcPct val="0"/>
              </a:spcAft>
              <a:buClrTx/>
              <a:buSzTx/>
              <a:buNone/>
              <a:defRPr/>
            </a:pPr>
            <a:r>
              <a:rPr lang="de-DE" altLang="de-DE" sz="3200" b="1" dirty="0">
                <a:solidFill>
                  <a:srgbClr val="FF0000"/>
                </a:solidFill>
                <a:latin typeface="Times New Roman" charset="0"/>
                <a:cs typeface="Arial" charset="0"/>
              </a:rPr>
              <a:t>§ 28 Ausbildungskostenentschädigung</a:t>
            </a:r>
            <a:endParaRPr lang="de-DE" altLang="de-DE" sz="3200" dirty="0">
              <a:solidFill>
                <a:srgbClr val="FF0000"/>
              </a:solidFill>
              <a:latin typeface="Times New Roman" charset="0"/>
              <a:cs typeface="Arial" charset="0"/>
            </a:endParaRPr>
          </a:p>
        </p:txBody>
      </p:sp>
      <p:sp>
        <p:nvSpPr>
          <p:cNvPr id="6" name="Textfeld 5">
            <a:extLst>
              <a:ext uri="{FF2B5EF4-FFF2-40B4-BE49-F238E27FC236}">
                <a16:creationId xmlns:a16="http://schemas.microsoft.com/office/drawing/2014/main" id="{986143C2-9040-B602-A8D7-51E02DD1E6AD}"/>
              </a:ext>
            </a:extLst>
          </p:cNvPr>
          <p:cNvSpPr txBox="1"/>
          <p:nvPr/>
        </p:nvSpPr>
        <p:spPr>
          <a:xfrm>
            <a:off x="444842" y="3691573"/>
            <a:ext cx="8269205" cy="1015663"/>
          </a:xfrm>
          <a:prstGeom prst="rect">
            <a:avLst/>
          </a:prstGeom>
          <a:noFill/>
        </p:spPr>
        <p:txBody>
          <a:bodyPr wrap="square">
            <a:spAutoFit/>
          </a:bodyPr>
          <a:lstStyle/>
          <a:p>
            <a:pPr marL="444500" indent="-444500"/>
            <a:r>
              <a:rPr lang="de-DE" sz="2000" b="1" dirty="0">
                <a:solidFill>
                  <a:srgbClr val="FF0000"/>
                </a:solidFill>
              </a:rPr>
              <a:t>(2) 	Die Voraussetzungen und Höhe des Anspruchs auf Ausbildungskosten-entschädigung sowie die weiteren Einzelheiten regelt die Richtlinie zur Ausbildungskostenentschädigung, die Bestandteil der Spielordnung ist.</a:t>
            </a:r>
          </a:p>
        </p:txBody>
      </p:sp>
      <p:sp>
        <p:nvSpPr>
          <p:cNvPr id="8" name="Textfeld 7">
            <a:extLst>
              <a:ext uri="{FF2B5EF4-FFF2-40B4-BE49-F238E27FC236}">
                <a16:creationId xmlns:a16="http://schemas.microsoft.com/office/drawing/2014/main" id="{E5C2A00F-ACC2-94A9-C64D-73ECC317DA52}"/>
              </a:ext>
            </a:extLst>
          </p:cNvPr>
          <p:cNvSpPr txBox="1"/>
          <p:nvPr/>
        </p:nvSpPr>
        <p:spPr>
          <a:xfrm>
            <a:off x="444842" y="2364259"/>
            <a:ext cx="8269205" cy="1015663"/>
          </a:xfrm>
          <a:prstGeom prst="rect">
            <a:avLst/>
          </a:prstGeom>
          <a:noFill/>
        </p:spPr>
        <p:txBody>
          <a:bodyPr wrap="square">
            <a:spAutoFit/>
          </a:bodyPr>
          <a:lstStyle/>
          <a:p>
            <a:pPr marL="444500" indent="-444500"/>
            <a:r>
              <a:rPr lang="de-DE" sz="2000" b="1" dirty="0">
                <a:solidFill>
                  <a:srgbClr val="FF0000"/>
                </a:solidFill>
              </a:rPr>
              <a:t>(1) 	Für die Ausbildung von Spieler*innen kann ein Verein Ersatz seiner Ausbildungskosten nach der Richtlinie zur Ausbildungskosten-entschädigung (RZA) erhalten.</a:t>
            </a:r>
          </a:p>
        </p:txBody>
      </p:sp>
    </p:spTree>
    <p:extLst>
      <p:ext uri="{BB962C8B-B14F-4D97-AF65-F5344CB8AC3E}">
        <p14:creationId xmlns:p14="http://schemas.microsoft.com/office/powerpoint/2010/main" val="161708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5" name="Inhaltsplatzhalter 2">
            <a:extLst>
              <a:ext uri="{FF2B5EF4-FFF2-40B4-BE49-F238E27FC236}">
                <a16:creationId xmlns:a16="http://schemas.microsoft.com/office/drawing/2014/main" id="{150465B7-459E-89D5-0BA9-C52A52E4BBC0}"/>
              </a:ext>
            </a:extLst>
          </p:cNvPr>
          <p:cNvSpPr txBox="1">
            <a:spLocks/>
          </p:cNvSpPr>
          <p:nvPr/>
        </p:nvSpPr>
        <p:spPr bwMode="auto">
          <a:xfrm>
            <a:off x="385481" y="1523014"/>
            <a:ext cx="8388350" cy="47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 55 Einschränkung des Spielrechts in Meisterschaftsspielen</a:t>
            </a:r>
          </a:p>
          <a:p>
            <a:pPr algn="just" fontAlgn="base">
              <a:spcAft>
                <a:spcPct val="0"/>
              </a:spcAft>
              <a:buClrTx/>
              <a:buSzTx/>
              <a:buFontTx/>
              <a:buNone/>
            </a:pPr>
            <a:endParaRPr lang="de-DE" altLang="de-DE" b="1"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r>
              <a:rPr lang="de-DE" altLang="de-DE" dirty="0">
                <a:solidFill>
                  <a:srgbClr val="002060"/>
                </a:solidFill>
                <a:latin typeface="Times New Roman" panose="02020603050405020304" pitchFamily="18" charset="0"/>
                <a:cs typeface="Times New Roman" panose="02020603050405020304" pitchFamily="18" charset="0"/>
              </a:rPr>
              <a:t>(1) </a:t>
            </a:r>
            <a:r>
              <a:rPr lang="de-DE"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Für Vereine mit mehreren Mannschaften in derselben Altersklasse wird das Spielrecht der Spieler*innen in Meisterschaftsspielen </a:t>
            </a:r>
            <a:r>
              <a:rPr lang="de-DE"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eines Spieljahres</a:t>
            </a:r>
            <a:r>
              <a:rPr lang="de-D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de-DE"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des Vereins in der Weise eingeschränkt, dass ein Spieler/ eine Spielerin nach der Teilnahme an zwei aufeinanderfolgenden </a:t>
            </a:r>
            <a:r>
              <a:rPr lang="de-DE"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Meisterschaftsspielen</a:t>
            </a:r>
            <a:r>
              <a:rPr lang="de-DE"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der höheren Mannschaft/en für die niedrigere Mannschaft erst wieder teilnahmeberechtigt wird, wenn zwei weitere aufeinanderfolgende Meisterschaftsspiele der höhe-</a:t>
            </a:r>
            <a:r>
              <a:rPr lang="de-DE"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ren</a:t>
            </a:r>
            <a:r>
              <a:rPr lang="de-DE"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Mannschaft/en ohne ihn/sie ausgetragen worden sind. bzw. nach der letzten Teilnahme an einem Meisterschaftsspiel der höheren Mannschaft ein Zeitraum von sechs Wochen verstrichen ist. Der Tag, an dem der Spieler/ die Spielerin zuletzt in der höheren Mannschaft mitgewirkt hat, ist in die Sechs-Wochen-Frist einzurechnen. Während der Dauer einer persönlichen Sperre ist die Wiedererlangung des Spielrechts ausgeschlossen.</a:t>
            </a:r>
            <a:endParaRPr lang="de-DE" altLang="de-DE"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846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5" name="Inhaltsplatzhalter 2">
            <a:extLst>
              <a:ext uri="{FF2B5EF4-FFF2-40B4-BE49-F238E27FC236}">
                <a16:creationId xmlns:a16="http://schemas.microsoft.com/office/drawing/2014/main" id="{150465B7-459E-89D5-0BA9-C52A52E4BBC0}"/>
              </a:ext>
            </a:extLst>
          </p:cNvPr>
          <p:cNvSpPr txBox="1">
            <a:spLocks/>
          </p:cNvSpPr>
          <p:nvPr/>
        </p:nvSpPr>
        <p:spPr bwMode="auto">
          <a:xfrm>
            <a:off x="385481" y="2387987"/>
            <a:ext cx="8388350" cy="276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Nachfolgend Beispiele </a:t>
            </a:r>
          </a:p>
          <a:p>
            <a:pPr marL="0" indent="0" algn="just" fontAlgn="base">
              <a:spcAft>
                <a:spcPct val="0"/>
              </a:spcAft>
              <a:buClrTx/>
              <a:buSzTx/>
              <a:buFontTx/>
              <a:buNone/>
            </a:pPr>
            <a:endParaRPr lang="de-DE" altLang="de-DE" sz="2400" b="1" dirty="0">
              <a:solidFill>
                <a:srgbClr val="002060"/>
              </a:solidFill>
              <a:latin typeface="Times New Roman" panose="02020603050405020304" pitchFamily="18" charset="0"/>
              <a:cs typeface="Times New Roman" panose="02020603050405020304" pitchFamily="18" charset="0"/>
            </a:endParaRPr>
          </a:p>
          <a:p>
            <a:pPr marL="0" indent="0" algn="ctr" fontAlgn="base">
              <a:lnSpc>
                <a:spcPct val="150000"/>
              </a:lnSpc>
              <a:spcBef>
                <a:spcPts val="0"/>
              </a:spcBef>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zur Einschränkung des Spielrechts in Meisterschaftsspielen von Vereinen mit mehreren Mannschaften in </a:t>
            </a:r>
          </a:p>
          <a:p>
            <a:pPr marL="0" indent="0" algn="ctr" fontAlgn="base">
              <a:lnSpc>
                <a:spcPct val="150000"/>
              </a:lnSpc>
              <a:spcBef>
                <a:spcPts val="0"/>
              </a:spcBef>
              <a:spcAft>
                <a:spcPct val="0"/>
              </a:spcAft>
              <a:buClrTx/>
              <a:buSzTx/>
              <a:buFontTx/>
              <a:buNone/>
            </a:pPr>
            <a:r>
              <a:rPr lang="de-DE" altLang="de-DE" sz="2400" b="1" u="sng" dirty="0">
                <a:solidFill>
                  <a:srgbClr val="002060"/>
                </a:solidFill>
                <a:latin typeface="Times New Roman" panose="02020603050405020304" pitchFamily="18" charset="0"/>
                <a:cs typeface="Times New Roman" panose="02020603050405020304" pitchFamily="18" charset="0"/>
              </a:rPr>
              <a:t>derselben Altersklasse</a:t>
            </a:r>
            <a:r>
              <a:rPr lang="de-DE" altLang="de-DE" sz="2400" b="1" dirty="0">
                <a:solidFill>
                  <a:srgbClr val="002060"/>
                </a:solidFill>
                <a:latin typeface="Times New Roman" panose="02020603050405020304" pitchFamily="18" charset="0"/>
                <a:cs typeface="Times New Roman" panose="02020603050405020304" pitchFamily="18" charset="0"/>
              </a:rPr>
              <a:t>.</a:t>
            </a: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416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5" name="Inhaltsplatzhalter 2">
            <a:extLst>
              <a:ext uri="{FF2B5EF4-FFF2-40B4-BE49-F238E27FC236}">
                <a16:creationId xmlns:a16="http://schemas.microsoft.com/office/drawing/2014/main" id="{150465B7-459E-89D5-0BA9-C52A52E4BBC0}"/>
              </a:ext>
            </a:extLst>
          </p:cNvPr>
          <p:cNvSpPr txBox="1">
            <a:spLocks/>
          </p:cNvSpPr>
          <p:nvPr/>
        </p:nvSpPr>
        <p:spPr bwMode="auto">
          <a:xfrm>
            <a:off x="385481" y="1794864"/>
            <a:ext cx="8388350" cy="503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Grundsatz:</a:t>
            </a: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p:txBody>
      </p:sp>
      <p:sp>
        <p:nvSpPr>
          <p:cNvPr id="6" name="Inhaltsplatzhalter 2">
            <a:extLst>
              <a:ext uri="{FF2B5EF4-FFF2-40B4-BE49-F238E27FC236}">
                <a16:creationId xmlns:a16="http://schemas.microsoft.com/office/drawing/2014/main" id="{656FE225-08FF-416A-C363-20FB92A83E76}"/>
              </a:ext>
            </a:extLst>
          </p:cNvPr>
          <p:cNvSpPr txBox="1">
            <a:spLocks/>
          </p:cNvSpPr>
          <p:nvPr/>
        </p:nvSpPr>
        <p:spPr bwMode="auto">
          <a:xfrm>
            <a:off x="355590" y="2459597"/>
            <a:ext cx="8388350" cy="380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a:spcBef>
                <a:spcPts val="0"/>
              </a:spcBef>
              <a:buNone/>
            </a:pPr>
            <a:r>
              <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Voraussetzung für eine Einschränkung des Spielrechts ist ein Einsatz </a:t>
            </a:r>
            <a:br>
              <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de-DE"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a:t>
            </a:r>
            <a:r>
              <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 zwei aufeinanderfolgenden Spielen </a:t>
            </a:r>
          </a:p>
          <a:p>
            <a:pPr marL="0" indent="0">
              <a:spcBef>
                <a:spcPts val="0"/>
              </a:spcBef>
              <a:buNone/>
            </a:pPr>
            <a:endParaRPr lang="de-DE"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de-DE"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in</a:t>
            </a:r>
            <a:r>
              <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einer höheren Mannschaft</a:t>
            </a:r>
            <a:r>
              <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oder </a:t>
            </a:r>
            <a:br>
              <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de-DE"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a:t>
            </a:r>
            <a:r>
              <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 mehreren höheren Mannschaften/en</a:t>
            </a:r>
            <a:r>
              <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spcBef>
                <a:spcPts val="0"/>
              </a:spcBef>
              <a:buNone/>
            </a:pPr>
            <a:endPar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Ein zwischenzeitliches Spiel einer niedrigeren Mannschaft unterbricht diese Zählung nicht. Ebenso ist eine etwaige zeitliche Unterbrechung der Teilnahme zwischen den zwei Spielen unerheblich.</a:t>
            </a:r>
            <a:endParaRPr lang="de-DE"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481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 calcmode="lin" valueType="num">
                                      <p:cBhvr>
                                        <p:cTn id="12"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6" end="6"/>
                                            </p:txEl>
                                          </p:spTgt>
                                        </p:tgtEl>
                                        <p:attrNameLst>
                                          <p:attrName>ppt_h</p:attrName>
                                        </p:attrNameLst>
                                      </p:cBhvr>
                                      <p:tavLst>
                                        <p:tav tm="0">
                                          <p:val>
                                            <p:fltVal val="0"/>
                                          </p:val>
                                        </p:tav>
                                        <p:tav tm="100000">
                                          <p:val>
                                            <p:strVal val="#ppt_h"/>
                                          </p:val>
                                        </p:tav>
                                      </p:tavLst>
                                    </p:anim>
                                    <p:animEffect transition="in" filter="fade">
                                      <p:cBhvr>
                                        <p:cTn id="14"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5" name="Inhaltsplatzhalter 2">
            <a:extLst>
              <a:ext uri="{FF2B5EF4-FFF2-40B4-BE49-F238E27FC236}">
                <a16:creationId xmlns:a16="http://schemas.microsoft.com/office/drawing/2014/main" id="{150465B7-459E-89D5-0BA9-C52A52E4BBC0}"/>
              </a:ext>
            </a:extLst>
          </p:cNvPr>
          <p:cNvSpPr txBox="1">
            <a:spLocks/>
          </p:cNvSpPr>
          <p:nvPr/>
        </p:nvSpPr>
        <p:spPr bwMode="auto">
          <a:xfrm>
            <a:off x="355590" y="1403330"/>
            <a:ext cx="8388350" cy="503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Beispiel 1: Spielunterbrechung zwischen zwei Spielen</a:t>
            </a: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p:txBody>
      </p:sp>
      <p:sp>
        <p:nvSpPr>
          <p:cNvPr id="6" name="Inhaltsplatzhalter 2">
            <a:extLst>
              <a:ext uri="{FF2B5EF4-FFF2-40B4-BE49-F238E27FC236}">
                <a16:creationId xmlns:a16="http://schemas.microsoft.com/office/drawing/2014/main" id="{656FE225-08FF-416A-C363-20FB92A83E76}"/>
              </a:ext>
            </a:extLst>
          </p:cNvPr>
          <p:cNvSpPr txBox="1">
            <a:spLocks/>
          </p:cNvSpPr>
          <p:nvPr/>
        </p:nvSpPr>
        <p:spPr bwMode="auto">
          <a:xfrm>
            <a:off x="409661" y="2048404"/>
            <a:ext cx="8388350" cy="459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Einsatz Spieltag 9 am 10.12. in der 2. Mannschaft </a:t>
            </a:r>
            <a:endParaRPr lang="de-DE"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Einsatz Spieltag 9 am 11.12. in der 1. Mannschaft (</a:t>
            </a:r>
            <a:r>
              <a:rPr lang="de-D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Spiel </a:t>
            </a: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der höheren Mannschaft)</a:t>
            </a:r>
          </a:p>
          <a:p>
            <a:pPr marL="0" lvl="0" indent="0">
              <a:spcBef>
                <a:spcPts val="0"/>
              </a:spcBef>
              <a:buSzPts val="1000"/>
              <a:buNone/>
              <a:tabLst>
                <a:tab pos="457200" algn="l"/>
              </a:tabLst>
            </a:pPr>
            <a:endParaRPr lang="de-DE" sz="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indent="449580">
              <a:spcBef>
                <a:spcPts val="0"/>
              </a:spcBef>
            </a:pPr>
            <a:r>
              <a:rPr lang="de-DE"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Spielpause von mehr als 6 Wochen</a:t>
            </a:r>
          </a:p>
          <a:p>
            <a:pPr marL="0" indent="0">
              <a:spcBef>
                <a:spcPts val="0"/>
              </a:spcBef>
              <a:buNone/>
            </a:pPr>
            <a:endParaRPr lang="de-DE" sz="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Einsatz Spieltag 10 am 21.01. in der 1. Mannschaft (</a:t>
            </a:r>
            <a:r>
              <a:rPr lang="de-DE"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Spiel </a:t>
            </a: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der höheren Mannschaft)</a:t>
            </a:r>
          </a:p>
          <a:p>
            <a:pPr>
              <a:spcBef>
                <a:spcPts val="0"/>
              </a:spcBef>
              <a:buFont typeface="Arial" panose="020B0604020202020204" pitchFamily="34" charset="0"/>
              <a:buChar char="•"/>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Spielrecht eingeschränkt!</a:t>
            </a:r>
          </a:p>
          <a:p>
            <a:pPr>
              <a:spcBef>
                <a:spcPts val="0"/>
              </a:spcBef>
              <a:buFont typeface="Arial" panose="020B0604020202020204" pitchFamily="34" charset="0"/>
              <a:buChar char="•"/>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Kein Einsatz in der 2. Mannschaft (oder niedriger) mehr möglich</a:t>
            </a:r>
          </a:p>
          <a:p>
            <a:pPr marL="0" indent="0">
              <a:spcBef>
                <a:spcPts val="0"/>
              </a:spcBef>
              <a:buNone/>
            </a:pPr>
            <a:endPar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de-DE"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Aufhebung der Einschränkung:</a:t>
            </a:r>
            <a:endParaRPr lang="de-DE"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Kein Einsatz an zwei weiteren aufeinanderfolgenden Spielen (Spieltag 11 am 28.01. und Spieltag 12 am 04.02.) der 1. Mannschaft.</a:t>
            </a:r>
          </a:p>
          <a:p>
            <a:pPr marL="0" lvl="0" indent="0">
              <a:spcBef>
                <a:spcPts val="0"/>
              </a:spcBef>
              <a:buSzPts val="1000"/>
              <a:buNone/>
              <a:tabLst>
                <a:tab pos="457200" algn="l"/>
              </a:tabLst>
            </a:pPr>
            <a:r>
              <a:rPr lang="de-DE"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Einsatz in der 2. Mannschaft direkt nach dem Spiel der 1. Mannschaft am 04.02. ohne Einsatz in der 1. Mannschaft wieder möglich.</a:t>
            </a:r>
            <a:endParaRPr lang="de-DE"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endPar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428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12" dur="500"/>
                                        <p:tgtEl>
                                          <p:spTgt spid="6">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randombar(horizontal)">
                                      <p:cBhvr>
                                        <p:cTn id="15" dur="500"/>
                                        <p:tgtEl>
                                          <p:spTgt spid="6">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6">
                                            <p:txEl>
                                              <p:pRg st="7" end="7"/>
                                            </p:txEl>
                                          </p:spTgt>
                                        </p:tgtEl>
                                        <p:attrNameLst>
                                          <p:attrName>style.visibility</p:attrName>
                                        </p:attrNameLst>
                                      </p:cBhvr>
                                      <p:to>
                                        <p:strVal val="visible"/>
                                      </p:to>
                                    </p:set>
                                    <p:animEffect transition="in" filter="randombar(horizontal)">
                                      <p:cBhvr>
                                        <p:cTn id="18" dur="500"/>
                                        <p:tgtEl>
                                          <p:spTgt spid="6">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anim calcmode="lin" valueType="num">
                                      <p:cBhvr>
                                        <p:cTn id="23" dur="500" fill="hold"/>
                                        <p:tgtEl>
                                          <p:spTgt spid="6">
                                            <p:txEl>
                                              <p:pRg st="9" end="9"/>
                                            </p:txEl>
                                          </p:spTgt>
                                        </p:tgtEl>
                                        <p:attrNameLst>
                                          <p:attrName>ppt_w</p:attrName>
                                        </p:attrNameLst>
                                      </p:cBhvr>
                                      <p:tavLst>
                                        <p:tav tm="0">
                                          <p:val>
                                            <p:fltVal val="0"/>
                                          </p:val>
                                        </p:tav>
                                        <p:tav tm="100000">
                                          <p:val>
                                            <p:strVal val="#ppt_w"/>
                                          </p:val>
                                        </p:tav>
                                      </p:tavLst>
                                    </p:anim>
                                    <p:anim calcmode="lin" valueType="num">
                                      <p:cBhvr>
                                        <p:cTn id="24" dur="500" fill="hold"/>
                                        <p:tgtEl>
                                          <p:spTgt spid="6">
                                            <p:txEl>
                                              <p:pRg st="9" end="9"/>
                                            </p:txEl>
                                          </p:spTgt>
                                        </p:tgtEl>
                                        <p:attrNameLst>
                                          <p:attrName>ppt_h</p:attrName>
                                        </p:attrNameLst>
                                      </p:cBhvr>
                                      <p:tavLst>
                                        <p:tav tm="0">
                                          <p:val>
                                            <p:fltVal val="0"/>
                                          </p:val>
                                        </p:tav>
                                        <p:tav tm="100000">
                                          <p:val>
                                            <p:strVal val="#ppt_h"/>
                                          </p:val>
                                        </p:tav>
                                      </p:tavLst>
                                    </p:anim>
                                    <p:animEffect transition="in" filter="fade">
                                      <p:cBhvr>
                                        <p:cTn id="25" dur="500"/>
                                        <p:tgtEl>
                                          <p:spTgt spid="6">
                                            <p:txEl>
                                              <p:pRg st="9" end="9"/>
                                            </p:txEl>
                                          </p:spTgt>
                                        </p:tgtEl>
                                      </p:cBhvr>
                                    </p:animEffect>
                                  </p:childTnLst>
                                </p:cTn>
                              </p:par>
                              <p:par>
                                <p:cTn id="26" presetID="53" presetClass="entr" presetSubtype="16" fill="hold" nodeType="withEffect">
                                  <p:stCondLst>
                                    <p:cond delay="0"/>
                                  </p:stCondLst>
                                  <p:childTnLst>
                                    <p:set>
                                      <p:cBhvr>
                                        <p:cTn id="27" dur="1" fill="hold">
                                          <p:stCondLst>
                                            <p:cond delay="0"/>
                                          </p:stCondLst>
                                        </p:cTn>
                                        <p:tgtEl>
                                          <p:spTgt spid="6">
                                            <p:txEl>
                                              <p:pRg st="10" end="10"/>
                                            </p:txEl>
                                          </p:spTgt>
                                        </p:tgtEl>
                                        <p:attrNameLst>
                                          <p:attrName>style.visibility</p:attrName>
                                        </p:attrNameLst>
                                      </p:cBhvr>
                                      <p:to>
                                        <p:strVal val="visible"/>
                                      </p:to>
                                    </p:set>
                                    <p:anim calcmode="lin" valueType="num">
                                      <p:cBhvr>
                                        <p:cTn id="28" dur="5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10" end="10"/>
                                            </p:txEl>
                                          </p:spTgt>
                                        </p:tgtEl>
                                        <p:attrNameLst>
                                          <p:attrName>ppt_h</p:attrName>
                                        </p:attrNameLst>
                                      </p:cBhvr>
                                      <p:tavLst>
                                        <p:tav tm="0">
                                          <p:val>
                                            <p:fltVal val="0"/>
                                          </p:val>
                                        </p:tav>
                                        <p:tav tm="100000">
                                          <p:val>
                                            <p:strVal val="#ppt_h"/>
                                          </p:val>
                                        </p:tav>
                                      </p:tavLst>
                                    </p:anim>
                                    <p:animEffect transition="in" filter="fade">
                                      <p:cBhvr>
                                        <p:cTn id="30" dur="500"/>
                                        <p:tgtEl>
                                          <p:spTgt spid="6">
                                            <p:txEl>
                                              <p:pRg st="10" end="10"/>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6">
                                            <p:txEl>
                                              <p:pRg st="11" end="11"/>
                                            </p:txEl>
                                          </p:spTgt>
                                        </p:tgtEl>
                                        <p:attrNameLst>
                                          <p:attrName>style.visibility</p:attrName>
                                        </p:attrNameLst>
                                      </p:cBhvr>
                                      <p:to>
                                        <p:strVal val="visible"/>
                                      </p:to>
                                    </p:set>
                                    <p:anim calcmode="lin" valueType="num">
                                      <p:cBhvr>
                                        <p:cTn id="33" dur="500" fill="hold"/>
                                        <p:tgtEl>
                                          <p:spTgt spid="6">
                                            <p:txEl>
                                              <p:pRg st="11" end="11"/>
                                            </p:txEl>
                                          </p:spTgt>
                                        </p:tgtEl>
                                        <p:attrNameLst>
                                          <p:attrName>ppt_w</p:attrName>
                                        </p:attrNameLst>
                                      </p:cBhvr>
                                      <p:tavLst>
                                        <p:tav tm="0">
                                          <p:val>
                                            <p:fltVal val="0"/>
                                          </p:val>
                                        </p:tav>
                                        <p:tav tm="100000">
                                          <p:val>
                                            <p:strVal val="#ppt_w"/>
                                          </p:val>
                                        </p:tav>
                                      </p:tavLst>
                                    </p:anim>
                                    <p:anim calcmode="lin" valueType="num">
                                      <p:cBhvr>
                                        <p:cTn id="34" dur="500" fill="hold"/>
                                        <p:tgtEl>
                                          <p:spTgt spid="6">
                                            <p:txEl>
                                              <p:pRg st="11" end="11"/>
                                            </p:txEl>
                                          </p:spTgt>
                                        </p:tgtEl>
                                        <p:attrNameLst>
                                          <p:attrName>ppt_h</p:attrName>
                                        </p:attrNameLst>
                                      </p:cBhvr>
                                      <p:tavLst>
                                        <p:tav tm="0">
                                          <p:val>
                                            <p:fltVal val="0"/>
                                          </p:val>
                                        </p:tav>
                                        <p:tav tm="100000">
                                          <p:val>
                                            <p:strVal val="#ppt_h"/>
                                          </p:val>
                                        </p:tav>
                                      </p:tavLst>
                                    </p:anim>
                                    <p:animEffect transition="in" filter="fade">
                                      <p:cBhvr>
                                        <p:cTn id="3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5" name="Inhaltsplatzhalter 2">
            <a:extLst>
              <a:ext uri="{FF2B5EF4-FFF2-40B4-BE49-F238E27FC236}">
                <a16:creationId xmlns:a16="http://schemas.microsoft.com/office/drawing/2014/main" id="{150465B7-459E-89D5-0BA9-C52A52E4BBC0}"/>
              </a:ext>
            </a:extLst>
          </p:cNvPr>
          <p:cNvSpPr txBox="1">
            <a:spLocks/>
          </p:cNvSpPr>
          <p:nvPr/>
        </p:nvSpPr>
        <p:spPr bwMode="auto">
          <a:xfrm>
            <a:off x="355590" y="1403330"/>
            <a:ext cx="8388350" cy="503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Beispiel 2: Spielunterbrechung nach zwei Spielen</a:t>
            </a: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p:txBody>
      </p:sp>
      <p:sp>
        <p:nvSpPr>
          <p:cNvPr id="6" name="Inhaltsplatzhalter 2">
            <a:extLst>
              <a:ext uri="{FF2B5EF4-FFF2-40B4-BE49-F238E27FC236}">
                <a16:creationId xmlns:a16="http://schemas.microsoft.com/office/drawing/2014/main" id="{656FE225-08FF-416A-C363-20FB92A83E76}"/>
              </a:ext>
            </a:extLst>
          </p:cNvPr>
          <p:cNvSpPr txBox="1">
            <a:spLocks/>
          </p:cNvSpPr>
          <p:nvPr/>
        </p:nvSpPr>
        <p:spPr bwMode="auto">
          <a:xfrm>
            <a:off x="409661" y="2048404"/>
            <a:ext cx="8388350" cy="4639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Einsatz Spieltag 9 am 10.12. in der 2. Mannschaft</a:t>
            </a:r>
            <a:endParaRPr lang="de-DE"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Einsatz Spieltag 9 am 11.12. in der 1. Mannschaft (</a:t>
            </a:r>
            <a:r>
              <a:rPr lang="de-D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Spiel </a:t>
            </a: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der höheren Mannschaft)</a:t>
            </a: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Einsatz Spieltag 10 am 14.12. in der 2. Mannschaft</a:t>
            </a: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Einsatz Spieltag 10 am 15.12. in der 1. Mannschaft (</a:t>
            </a:r>
            <a:r>
              <a:rPr lang="de-D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Spiel </a:t>
            </a: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der höheren Mannschaft)</a:t>
            </a:r>
          </a:p>
          <a:p>
            <a:pPr marL="0" lvl="0" indent="0">
              <a:spcBef>
                <a:spcPts val="0"/>
              </a:spcBef>
              <a:buSzPts val="1000"/>
              <a:buNone/>
              <a:tabLst>
                <a:tab pos="457200" algn="l"/>
              </a:tabLst>
            </a:pPr>
            <a:endParaRPr lang="de-DE" sz="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	Spielrecht eingeschränkt!</a:t>
            </a:r>
          </a:p>
          <a:p>
            <a:pPr marL="0" lvl="0" indent="0">
              <a:spcBef>
                <a:spcPts val="0"/>
              </a:spcBef>
              <a:buSzPts val="1000"/>
              <a:buNone/>
              <a:tabLst>
                <a:tab pos="457200" algn="l"/>
              </a:tabLst>
            </a:pPr>
            <a:endParaRPr lang="de-DE" sz="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SzPts val="1000"/>
              <a:buNone/>
              <a:tabLst>
                <a:tab pos="457200" algn="l"/>
              </a:tabLst>
            </a:pPr>
            <a:r>
              <a:rPr lang="de-DE"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Spielpause von mehr als sechs Wochen</a:t>
            </a:r>
          </a:p>
          <a:p>
            <a:pPr marL="0" lvl="0" indent="0">
              <a:spcBef>
                <a:spcPts val="0"/>
              </a:spcBef>
              <a:buSzPts val="1000"/>
              <a:buNone/>
              <a:tabLst>
                <a:tab pos="457200" algn="l"/>
              </a:tabLst>
            </a:pPr>
            <a:endPar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Einsatz Spieltag 11 am 04.02. in der 2. Mannschaft oder niedriger wieder möglich</a:t>
            </a: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Einsatz Spieltag 12 ff. in der 2. Mannschaft möglich (solange keine Einsatz in der 1. Mannschaft)</a:t>
            </a:r>
          </a:p>
          <a:p>
            <a:pPr marL="0" lvl="0" indent="0">
              <a:spcBef>
                <a:spcPts val="0"/>
              </a:spcBef>
              <a:buSzPts val="1000"/>
              <a:buNone/>
              <a:tabLst>
                <a:tab pos="457200" algn="l"/>
              </a:tabLst>
            </a:pPr>
            <a:endParaRPr lang="de-DE"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982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6">
                                            <p:txEl>
                                              <p:pRg st="7" end="7"/>
                                            </p:txEl>
                                          </p:spTgt>
                                        </p:tgtEl>
                                        <p:attrNameLst>
                                          <p:attrName>style.visibility</p:attrName>
                                        </p:attrNameLst>
                                      </p:cBhvr>
                                      <p:to>
                                        <p:strVal val="visible"/>
                                      </p:to>
                                    </p:set>
                                    <p:anim calcmode="lin" valueType="num">
                                      <p:cBhvr>
                                        <p:cTn id="20"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7" end="7"/>
                                            </p:txEl>
                                          </p:spTgt>
                                        </p:tgtEl>
                                        <p:attrNameLst>
                                          <p:attrName>ppt_h</p:attrName>
                                        </p:attrNameLst>
                                      </p:cBhvr>
                                      <p:tavLst>
                                        <p:tav tm="0">
                                          <p:val>
                                            <p:fltVal val="0"/>
                                          </p:val>
                                        </p:tav>
                                        <p:tav tm="100000">
                                          <p:val>
                                            <p:strVal val="#ppt_h"/>
                                          </p:val>
                                        </p:tav>
                                      </p:tavLst>
                                    </p:anim>
                                    <p:animEffect transition="in" filter="fade">
                                      <p:cBhvr>
                                        <p:cTn id="22" dur="500"/>
                                        <p:tgtEl>
                                          <p:spTgt spid="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anim calcmode="lin" valueType="num">
                                      <p:cBhvr>
                                        <p:cTn id="27" dur="500" fill="hold"/>
                                        <p:tgtEl>
                                          <p:spTgt spid="6">
                                            <p:txEl>
                                              <p:pRg st="9" end="9"/>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9" end="9"/>
                                            </p:txEl>
                                          </p:spTgt>
                                        </p:tgtEl>
                                        <p:attrNameLst>
                                          <p:attrName>ppt_h</p:attrName>
                                        </p:attrNameLst>
                                      </p:cBhvr>
                                      <p:tavLst>
                                        <p:tav tm="0">
                                          <p:val>
                                            <p:fltVal val="0"/>
                                          </p:val>
                                        </p:tav>
                                        <p:tav tm="100000">
                                          <p:val>
                                            <p:strVal val="#ppt_h"/>
                                          </p:val>
                                        </p:tav>
                                      </p:tavLst>
                                    </p:anim>
                                    <p:animEffect transition="in" filter="fade">
                                      <p:cBhvr>
                                        <p:cTn id="29" dur="500"/>
                                        <p:tgtEl>
                                          <p:spTgt spid="6">
                                            <p:txEl>
                                              <p:pRg st="9" end="9"/>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6">
                                            <p:txEl>
                                              <p:pRg st="10" end="10"/>
                                            </p:txEl>
                                          </p:spTgt>
                                        </p:tgtEl>
                                        <p:attrNameLst>
                                          <p:attrName>style.visibility</p:attrName>
                                        </p:attrNameLst>
                                      </p:cBhvr>
                                      <p:to>
                                        <p:strVal val="visible"/>
                                      </p:to>
                                    </p:set>
                                    <p:anim calcmode="lin" valueType="num">
                                      <p:cBhvr>
                                        <p:cTn id="32" dur="5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33" dur="500" fill="hold"/>
                                        <p:tgtEl>
                                          <p:spTgt spid="6">
                                            <p:txEl>
                                              <p:pRg st="10" end="10"/>
                                            </p:txEl>
                                          </p:spTgt>
                                        </p:tgtEl>
                                        <p:attrNameLst>
                                          <p:attrName>ppt_h</p:attrName>
                                        </p:attrNameLst>
                                      </p:cBhvr>
                                      <p:tavLst>
                                        <p:tav tm="0">
                                          <p:val>
                                            <p:fltVal val="0"/>
                                          </p:val>
                                        </p:tav>
                                        <p:tav tm="100000">
                                          <p:val>
                                            <p:strVal val="#ppt_h"/>
                                          </p:val>
                                        </p:tav>
                                      </p:tavLst>
                                    </p:anim>
                                    <p:animEffect transition="in" filter="fade">
                                      <p:cBhvr>
                                        <p:cTn id="34"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6" name="Inhaltsplatzhalter 2">
            <a:extLst>
              <a:ext uri="{FF2B5EF4-FFF2-40B4-BE49-F238E27FC236}">
                <a16:creationId xmlns:a16="http://schemas.microsoft.com/office/drawing/2014/main" id="{656FE225-08FF-416A-C363-20FB92A83E76}"/>
              </a:ext>
            </a:extLst>
          </p:cNvPr>
          <p:cNvSpPr txBox="1">
            <a:spLocks/>
          </p:cNvSpPr>
          <p:nvPr/>
        </p:nvSpPr>
        <p:spPr bwMode="auto">
          <a:xfrm>
            <a:off x="385481" y="2048404"/>
            <a:ext cx="8412530" cy="459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lvl="0" indent="0">
              <a:spcBef>
                <a:spcPts val="0"/>
              </a:spcBef>
              <a:buSzPts val="1000"/>
              <a:buNone/>
              <a:tabLst>
                <a:tab pos="457200" algn="l"/>
              </a:tabLst>
            </a:pPr>
            <a:endParaRPr lang="de-DE" sz="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Einsatz </a:t>
            </a:r>
            <a:r>
              <a:rPr lang="de-DE"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Spieltag 11 </a:t>
            </a: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am 15.03. in der 1. Mannschaft</a:t>
            </a:r>
          </a:p>
          <a:p>
            <a:pPr marL="0" lvl="0" indent="0">
              <a:spcBef>
                <a:spcPts val="0"/>
              </a:spcBef>
              <a:buSzPts val="1000"/>
              <a:buNone/>
              <a:tabLst>
                <a:tab pos="457200" algn="l"/>
              </a:tabLst>
            </a:pPr>
            <a:endParaRPr lang="de-DE" sz="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o	Spielrecht erneut eingeschränkt!</a:t>
            </a:r>
          </a:p>
          <a:p>
            <a:pPr marL="0" lvl="0" indent="0">
              <a:spcBef>
                <a:spcPts val="0"/>
              </a:spcBef>
              <a:buSzPts val="1000"/>
              <a:buNone/>
              <a:tabLst>
                <a:tab pos="457200" algn="l"/>
              </a:tabLst>
            </a:pPr>
            <a:endParaRPr lang="de-DE" sz="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wieder „zwei aufeinanderfolgende Spiele einer höheren Mannschaft“ (nun Spieltag 10 am 15.12. und Spieltag 11 am 15.03.)</a:t>
            </a:r>
          </a:p>
          <a:p>
            <a:pPr marL="0" lvl="0" indent="0">
              <a:spcBef>
                <a:spcPts val="0"/>
              </a:spcBef>
              <a:buSzPts val="1000"/>
              <a:buNone/>
              <a:tabLst>
                <a:tab pos="457200" algn="l"/>
              </a:tabLst>
            </a:pPr>
            <a:endPar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Aufhebung der Einschränkung: </a:t>
            </a:r>
          </a:p>
          <a:p>
            <a:pPr marL="0" lvl="0" indent="0">
              <a:spcBef>
                <a:spcPts val="0"/>
              </a:spcBef>
              <a:buSzPts val="1000"/>
              <a:buNone/>
              <a:tabLst>
                <a:tab pos="457200" algn="l"/>
              </a:tabLst>
            </a:pPr>
            <a:r>
              <a:rPr lang="de-DE"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Kein Einsatz in den zwei aufeinanderfolgenden Spielen der 1. Mannschaft.</a:t>
            </a:r>
            <a:endParaRPr lang="de-DE"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815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4" name="Rectangle 3">
            <a:extLst>
              <a:ext uri="{FF2B5EF4-FFF2-40B4-BE49-F238E27FC236}">
                <a16:creationId xmlns:a16="http://schemas.microsoft.com/office/drawing/2014/main" id="{F0F6AC6E-5329-F00E-0E23-A780C655267B}"/>
              </a:ext>
            </a:extLst>
          </p:cNvPr>
          <p:cNvSpPr txBox="1">
            <a:spLocks noChangeArrowheads="1"/>
          </p:cNvSpPr>
          <p:nvPr/>
        </p:nvSpPr>
        <p:spPr bwMode="auto">
          <a:xfrm>
            <a:off x="385481" y="1917576"/>
            <a:ext cx="8401050" cy="2815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marL="0" indent="0" algn="ctr" eaLnBrk="1" fontAlgn="base" hangingPunct="1">
              <a:spcAft>
                <a:spcPct val="0"/>
              </a:spcAft>
              <a:buClr>
                <a:srgbClr val="003366"/>
              </a:buClr>
              <a:buSzPct val="75000"/>
              <a:defRPr/>
            </a:pPr>
            <a:endParaRPr lang="de-DE" altLang="de-DE" sz="2800" b="1" dirty="0">
              <a:solidFill>
                <a:srgbClr val="002060"/>
              </a:solidFill>
              <a:cs typeface="Times New Roman" pitchFamily="18" charset="0"/>
            </a:endParaRPr>
          </a:p>
          <a:p>
            <a:pPr marL="0" indent="0" algn="ctr" eaLnBrk="1" fontAlgn="base" hangingPunct="1">
              <a:spcAft>
                <a:spcPct val="0"/>
              </a:spcAft>
              <a:buClr>
                <a:srgbClr val="003366"/>
              </a:buClr>
              <a:buSzPct val="75000"/>
              <a:defRPr/>
            </a:pPr>
            <a:endParaRPr lang="de-DE" altLang="de-DE" sz="4000" b="1" dirty="0">
              <a:solidFill>
                <a:srgbClr val="002060"/>
              </a:solidFill>
              <a:cs typeface="Times New Roman" pitchFamily="18" charset="0"/>
            </a:endParaRPr>
          </a:p>
          <a:p>
            <a:pPr marL="0" indent="0" algn="ctr" eaLnBrk="1" fontAlgn="base" hangingPunct="1">
              <a:spcAft>
                <a:spcPct val="0"/>
              </a:spcAft>
              <a:buClr>
                <a:srgbClr val="003366"/>
              </a:buClr>
              <a:buSzPct val="75000"/>
              <a:defRPr/>
            </a:pPr>
            <a:r>
              <a:rPr lang="de-DE" altLang="de-DE" sz="4000" b="1" dirty="0">
                <a:solidFill>
                  <a:srgbClr val="002060"/>
                </a:solidFill>
                <a:cs typeface="Times New Roman" pitchFamily="18" charset="0"/>
              </a:rPr>
              <a:t>Rechtsordnung DHB</a:t>
            </a:r>
            <a:endParaRPr lang="pt-BR" altLang="de-DE" sz="4000" dirty="0">
              <a:solidFill>
                <a:srgbClr val="002060"/>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Char char="l"/>
              <a:defRPr/>
            </a:pPr>
            <a:endParaRPr lang="de-DE" altLang="de-DE" sz="2400" dirty="0">
              <a:solidFill>
                <a:srgbClr val="002060"/>
              </a:solidFill>
              <a:cs typeface="Times New Roman" pitchFamily="18" charset="0"/>
            </a:endParaRPr>
          </a:p>
        </p:txBody>
      </p:sp>
    </p:spTree>
    <p:extLst>
      <p:ext uri="{BB962C8B-B14F-4D97-AF65-F5344CB8AC3E}">
        <p14:creationId xmlns:p14="http://schemas.microsoft.com/office/powerpoint/2010/main" val="2759760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4" name="Rectangle 3">
            <a:extLst>
              <a:ext uri="{FF2B5EF4-FFF2-40B4-BE49-F238E27FC236}">
                <a16:creationId xmlns:a16="http://schemas.microsoft.com/office/drawing/2014/main" id="{F0F6AC6E-5329-F00E-0E23-A780C655267B}"/>
              </a:ext>
            </a:extLst>
          </p:cNvPr>
          <p:cNvSpPr txBox="1">
            <a:spLocks noChangeArrowheads="1"/>
          </p:cNvSpPr>
          <p:nvPr/>
        </p:nvSpPr>
        <p:spPr bwMode="auto">
          <a:xfrm>
            <a:off x="385481" y="1460242"/>
            <a:ext cx="8401050" cy="1678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marL="0" indent="0" eaLnBrk="1" fontAlgn="base" hangingPunct="1">
              <a:spcAft>
                <a:spcPct val="0"/>
              </a:spcAft>
              <a:buClr>
                <a:srgbClr val="003366"/>
              </a:buClr>
              <a:buSzPct val="75000"/>
              <a:defRPr/>
            </a:pPr>
            <a:r>
              <a:rPr lang="de-DE" altLang="de-DE" sz="3200" b="1" dirty="0">
                <a:solidFill>
                  <a:srgbClr val="002060"/>
                </a:solidFill>
                <a:cs typeface="Times New Roman" pitchFamily="18" charset="0"/>
              </a:rPr>
              <a:t>§ 31 Inanspruchnahme der Rechtsinstanzen</a:t>
            </a:r>
          </a:p>
          <a:p>
            <a:pPr marL="0" indent="0" eaLnBrk="1" fontAlgn="base" hangingPunct="1">
              <a:spcAft>
                <a:spcPct val="0"/>
              </a:spcAft>
              <a:buClr>
                <a:srgbClr val="003366"/>
              </a:buClr>
              <a:buSzPct val="75000"/>
              <a:defRPr/>
            </a:pPr>
            <a:endParaRPr lang="de-DE" altLang="de-DE" sz="2000" dirty="0">
              <a:solidFill>
                <a:srgbClr val="002060"/>
              </a:solidFill>
              <a:cs typeface="Times New Roman" pitchFamily="18" charset="0"/>
            </a:endParaRPr>
          </a:p>
          <a:p>
            <a:pPr marL="0" indent="0" eaLnBrk="1" fontAlgn="base" hangingPunct="1">
              <a:spcAft>
                <a:spcPct val="0"/>
              </a:spcAft>
              <a:buClr>
                <a:srgbClr val="003366"/>
              </a:buClr>
              <a:buSzPct val="75000"/>
              <a:defRPr/>
            </a:pPr>
            <a:r>
              <a:rPr lang="de-DE" altLang="de-DE" sz="2000" dirty="0">
                <a:solidFill>
                  <a:srgbClr val="002060"/>
                </a:solidFill>
                <a:cs typeface="Times New Roman" pitchFamily="18" charset="0"/>
              </a:rPr>
              <a:t>Rechtsbehelfe in Form von Anträgen, Einsprüchen, Beschwerden,  Berufungen oder Revisionen sind nach der RO DHB möglich.</a:t>
            </a:r>
          </a:p>
          <a:p>
            <a:pPr marL="0" indent="0" eaLnBrk="1" fontAlgn="base" hangingPunct="1">
              <a:spcBef>
                <a:spcPct val="20000"/>
              </a:spcBef>
              <a:spcAft>
                <a:spcPct val="0"/>
              </a:spcAft>
              <a:buClr>
                <a:srgbClr val="003366"/>
              </a:buClr>
              <a:buSzPct val="75000"/>
              <a:defRPr/>
            </a:pPr>
            <a:endParaRPr lang="de-DE" altLang="de-DE" sz="2400" dirty="0">
              <a:solidFill>
                <a:srgbClr val="002060"/>
              </a:solidFill>
              <a:cs typeface="Times New Roman" pitchFamily="18" charset="0"/>
            </a:endParaRPr>
          </a:p>
        </p:txBody>
      </p:sp>
      <p:sp>
        <p:nvSpPr>
          <p:cNvPr id="5" name="Rectangle 3">
            <a:extLst>
              <a:ext uri="{FF2B5EF4-FFF2-40B4-BE49-F238E27FC236}">
                <a16:creationId xmlns:a16="http://schemas.microsoft.com/office/drawing/2014/main" id="{73F03030-D8B7-A683-DDBE-35B64BE54A41}"/>
              </a:ext>
            </a:extLst>
          </p:cNvPr>
          <p:cNvSpPr txBox="1">
            <a:spLocks noChangeArrowheads="1"/>
          </p:cNvSpPr>
          <p:nvPr/>
        </p:nvSpPr>
        <p:spPr bwMode="auto">
          <a:xfrm>
            <a:off x="385481" y="3138616"/>
            <a:ext cx="8401050" cy="325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marL="0" indent="0" eaLnBrk="1" fontAlgn="base" hangingPunct="1">
              <a:spcAft>
                <a:spcPct val="0"/>
              </a:spcAft>
              <a:buClr>
                <a:srgbClr val="003366"/>
              </a:buClr>
              <a:buSzPct val="75000"/>
              <a:defRPr/>
            </a:pPr>
            <a:r>
              <a:rPr lang="de-DE" altLang="de-DE" sz="3200" b="1" dirty="0">
                <a:solidFill>
                  <a:srgbClr val="002060"/>
                </a:solidFill>
                <a:cs typeface="Times New Roman" pitchFamily="18" charset="0"/>
              </a:rPr>
              <a:t>Einsprüche gegen </a:t>
            </a:r>
          </a:p>
          <a:p>
            <a:pPr marL="457200" indent="-457200" eaLnBrk="1" fontAlgn="base" hangingPunct="1">
              <a:spcAft>
                <a:spcPct val="0"/>
              </a:spcAft>
              <a:buClr>
                <a:srgbClr val="003366"/>
              </a:buClr>
              <a:buSzPct val="75000"/>
              <a:buFont typeface="Wingdings" panose="05000000000000000000" pitchFamily="2" charset="2"/>
              <a:buChar char="Ø"/>
              <a:defRPr/>
            </a:pPr>
            <a:r>
              <a:rPr lang="de-DE" altLang="de-DE" sz="2400" b="1" dirty="0">
                <a:solidFill>
                  <a:srgbClr val="002060"/>
                </a:solidFill>
                <a:cs typeface="Times New Roman" pitchFamily="18" charset="0"/>
              </a:rPr>
              <a:t>die Wertung eines Spiels</a:t>
            </a:r>
          </a:p>
          <a:p>
            <a:pPr marL="457200" indent="-457200" eaLnBrk="1" fontAlgn="base" hangingPunct="1">
              <a:spcAft>
                <a:spcPct val="0"/>
              </a:spcAft>
              <a:buClr>
                <a:srgbClr val="003366"/>
              </a:buClr>
              <a:buSzPct val="75000"/>
              <a:buFont typeface="Wingdings" panose="05000000000000000000" pitchFamily="2" charset="2"/>
              <a:buChar char="Ø"/>
              <a:defRPr/>
            </a:pPr>
            <a:r>
              <a:rPr lang="de-DE" altLang="de-DE" sz="2400" b="1" dirty="0">
                <a:solidFill>
                  <a:srgbClr val="002060"/>
                </a:solidFill>
                <a:cs typeface="Times New Roman" pitchFamily="18" charset="0"/>
              </a:rPr>
              <a:t>eine Disqualifikation</a:t>
            </a:r>
          </a:p>
          <a:p>
            <a:pPr marL="0" indent="0" eaLnBrk="1" fontAlgn="base" hangingPunct="1">
              <a:spcAft>
                <a:spcPct val="0"/>
              </a:spcAft>
              <a:buClr>
                <a:srgbClr val="003366"/>
              </a:buClr>
              <a:buSzPct val="75000"/>
              <a:defRPr/>
            </a:pPr>
            <a:endParaRPr lang="de-DE" altLang="de-DE" sz="2400" dirty="0">
              <a:solidFill>
                <a:srgbClr val="002060"/>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Char char="l"/>
              <a:defRPr/>
            </a:pPr>
            <a:r>
              <a:rPr lang="de-DE" altLang="de-DE" sz="2400" dirty="0">
                <a:solidFill>
                  <a:srgbClr val="002060"/>
                </a:solidFill>
                <a:cs typeface="Times New Roman" pitchFamily="18" charset="0"/>
              </a:rPr>
              <a:t>§ 34 Abs. 2 a) RO DHB</a:t>
            </a:r>
          </a:p>
          <a:p>
            <a:pPr marL="0" indent="0" eaLnBrk="1" fontAlgn="base" hangingPunct="1">
              <a:spcBef>
                <a:spcPct val="20000"/>
              </a:spcBef>
              <a:spcAft>
                <a:spcPct val="0"/>
              </a:spcAft>
              <a:buClr>
                <a:srgbClr val="003366"/>
              </a:buClr>
              <a:buSzPct val="75000"/>
              <a:defRPr/>
            </a:pPr>
            <a:endParaRPr lang="de-DE" altLang="de-DE" sz="2400" dirty="0">
              <a:solidFill>
                <a:srgbClr val="002060"/>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Char char="l"/>
              <a:defRPr/>
            </a:pPr>
            <a:r>
              <a:rPr lang="pt-BR" altLang="de-DE" sz="2400" dirty="0">
                <a:solidFill>
                  <a:srgbClr val="002060"/>
                </a:solidFill>
                <a:cs typeface="Times New Roman" pitchFamily="18" charset="0"/>
              </a:rPr>
              <a:t>§ 34 Abs. 2 b) </a:t>
            </a:r>
            <a:r>
              <a:rPr lang="de-DE" altLang="de-DE" sz="2400" dirty="0">
                <a:solidFill>
                  <a:srgbClr val="002060"/>
                </a:solidFill>
                <a:cs typeface="Times New Roman" pitchFamily="18" charset="0"/>
              </a:rPr>
              <a:t>sowie Abs. 3 RO DHB</a:t>
            </a:r>
            <a:endParaRPr lang="pt-BR" altLang="de-DE" sz="2400" dirty="0">
              <a:solidFill>
                <a:srgbClr val="002060"/>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Char char="l"/>
              <a:defRPr/>
            </a:pPr>
            <a:endParaRPr lang="de-DE" altLang="de-DE" sz="2400" dirty="0">
              <a:solidFill>
                <a:srgbClr val="002060"/>
              </a:solidFill>
              <a:cs typeface="Times New Roman" pitchFamily="18" charset="0"/>
            </a:endParaRPr>
          </a:p>
        </p:txBody>
      </p:sp>
    </p:spTree>
    <p:extLst>
      <p:ext uri="{BB962C8B-B14F-4D97-AF65-F5344CB8AC3E}">
        <p14:creationId xmlns:p14="http://schemas.microsoft.com/office/powerpoint/2010/main" val="61578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7" name="Rectangle 3">
            <a:extLst>
              <a:ext uri="{FF2B5EF4-FFF2-40B4-BE49-F238E27FC236}">
                <a16:creationId xmlns:a16="http://schemas.microsoft.com/office/drawing/2014/main" id="{2136A406-E39E-F915-E696-981AA6D70EEE}"/>
              </a:ext>
            </a:extLst>
          </p:cNvPr>
          <p:cNvSpPr txBox="1">
            <a:spLocks noChangeArrowheads="1"/>
          </p:cNvSpPr>
          <p:nvPr/>
        </p:nvSpPr>
        <p:spPr bwMode="auto">
          <a:xfrm>
            <a:off x="407716" y="1645593"/>
            <a:ext cx="8328568" cy="4174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hangingPunct="1">
              <a:spcBef>
                <a:spcPct val="20000"/>
              </a:spcBef>
              <a:buClr>
                <a:srgbClr val="003366"/>
              </a:buClr>
              <a:buSzPct val="75000"/>
              <a:buFont typeface="Wingdings" pitchFamily="2" charset="2"/>
              <a:buChar char="l"/>
              <a:defRPr/>
            </a:pPr>
            <a:r>
              <a:rPr lang="de-DE" altLang="de-DE" sz="2400" b="1" dirty="0">
                <a:solidFill>
                  <a:srgbClr val="002060"/>
                </a:solidFill>
                <a:cs typeface="Times New Roman" pitchFamily="18" charset="0"/>
              </a:rPr>
              <a:t>§ 34 Abs. 2 a) RO DHB</a:t>
            </a:r>
          </a:p>
          <a:p>
            <a:pPr marL="355600" indent="0" eaLnBrk="1" hangingPunct="1">
              <a:spcBef>
                <a:spcPct val="20000"/>
              </a:spcBef>
              <a:buClr>
                <a:srgbClr val="003366"/>
              </a:buClr>
              <a:buSzPct val="75000"/>
              <a:defRPr/>
            </a:pPr>
            <a:endParaRPr lang="de-DE" sz="2400" dirty="0">
              <a:solidFill>
                <a:srgbClr val="002060"/>
              </a:solidFill>
              <a:cs typeface="+mn-cs"/>
            </a:endParaRPr>
          </a:p>
          <a:p>
            <a:pPr marL="355600" indent="0" eaLnBrk="1" hangingPunct="1">
              <a:spcBef>
                <a:spcPct val="20000"/>
              </a:spcBef>
              <a:buClr>
                <a:srgbClr val="003366"/>
              </a:buClr>
              <a:buSzPct val="75000"/>
              <a:defRPr/>
            </a:pPr>
            <a:r>
              <a:rPr lang="de-DE" sz="2400" dirty="0">
                <a:solidFill>
                  <a:srgbClr val="002060"/>
                </a:solidFill>
              </a:rPr>
              <a:t>Gegen die Wertung eines ausgetragenen Spiels kann Einspruch eingelegt werden wegen</a:t>
            </a:r>
          </a:p>
          <a:p>
            <a:pPr marL="715963" indent="-360363" eaLnBrk="1" hangingPunct="1">
              <a:spcBef>
                <a:spcPct val="20000"/>
              </a:spcBef>
              <a:buClr>
                <a:srgbClr val="003366"/>
              </a:buClr>
              <a:buSzPct val="75000"/>
              <a:defRPr/>
            </a:pPr>
            <a:r>
              <a:rPr lang="de-DE" sz="2400" dirty="0">
                <a:solidFill>
                  <a:srgbClr val="002060"/>
                </a:solidFill>
              </a:rPr>
              <a:t>a) 	mangelhafter Beschaffenheit der Spielfläche, der Halle, des Spielballes, sonstiger Spielgeräte oder der Spielkleidung,</a:t>
            </a:r>
            <a:endParaRPr lang="de-DE" altLang="de-DE" sz="2400" dirty="0">
              <a:solidFill>
                <a:srgbClr val="002060"/>
              </a:solidFill>
              <a:cs typeface="Times New Roman" pitchFamily="18" charset="0"/>
            </a:endParaRPr>
          </a:p>
          <a:p>
            <a:pPr marL="355600" indent="0" eaLnBrk="1" hangingPunct="1">
              <a:spcBef>
                <a:spcPct val="20000"/>
              </a:spcBef>
              <a:buClr>
                <a:srgbClr val="003366"/>
              </a:buClr>
              <a:buSzPct val="75000"/>
              <a:defRPr/>
            </a:pPr>
            <a:endParaRPr lang="de-DE" altLang="de-DE" b="1" dirty="0">
              <a:solidFill>
                <a:srgbClr val="002060"/>
              </a:solidFill>
              <a:cs typeface="Times New Roman" pitchFamily="18" charset="0"/>
            </a:endParaRPr>
          </a:p>
          <a:p>
            <a:pPr marL="355600" indent="0" eaLnBrk="1" hangingPunct="1">
              <a:spcBef>
                <a:spcPct val="20000"/>
              </a:spcBef>
              <a:buClr>
                <a:srgbClr val="003366"/>
              </a:buClr>
              <a:buSzPct val="75000"/>
              <a:defRPr/>
            </a:pPr>
            <a:r>
              <a:rPr lang="de-DE" altLang="de-DE" b="1" dirty="0">
                <a:solidFill>
                  <a:srgbClr val="002060"/>
                </a:solidFill>
                <a:cs typeface="Times New Roman" pitchFamily="18" charset="0"/>
              </a:rPr>
              <a:t>Einspruch muss </a:t>
            </a:r>
            <a:r>
              <a:rPr lang="de-DE" altLang="de-DE" b="1" dirty="0">
                <a:solidFill>
                  <a:srgbClr val="FF0000"/>
                </a:solidFill>
                <a:cs typeface="Times New Roman" pitchFamily="18" charset="0"/>
              </a:rPr>
              <a:t>vor Beginn des Spiels </a:t>
            </a:r>
            <a:r>
              <a:rPr lang="de-DE" altLang="de-DE" b="1" dirty="0">
                <a:solidFill>
                  <a:srgbClr val="002060"/>
                </a:solidFill>
                <a:cs typeface="Times New Roman" pitchFamily="18" charset="0"/>
              </a:rPr>
              <a:t>eingelegt werden. Der Schiedsrichter ist verpflichtet, die vorformulierten Gründe ins Spielprotokoll einzutragen  </a:t>
            </a:r>
          </a:p>
          <a:p>
            <a:pPr marL="355600" indent="0" eaLnBrk="1" hangingPunct="1">
              <a:spcBef>
                <a:spcPct val="20000"/>
              </a:spcBef>
              <a:buClr>
                <a:srgbClr val="003366"/>
              </a:buClr>
              <a:buSzPct val="75000"/>
              <a:defRPr/>
            </a:pPr>
            <a:r>
              <a:rPr lang="de-DE" altLang="de-DE" b="1" dirty="0">
                <a:solidFill>
                  <a:srgbClr val="002060"/>
                </a:solidFill>
                <a:cs typeface="Times New Roman" pitchFamily="18" charset="0"/>
              </a:rPr>
              <a:t>(§ 34 Abs. 4 a) RO DHB).</a:t>
            </a:r>
          </a:p>
          <a:p>
            <a:pPr eaLnBrk="1" hangingPunct="1">
              <a:spcBef>
                <a:spcPct val="20000"/>
              </a:spcBef>
              <a:buClr>
                <a:srgbClr val="003366"/>
              </a:buClr>
              <a:buSzPct val="75000"/>
              <a:buFont typeface="Wingdings" pitchFamily="2" charset="2"/>
              <a:buNone/>
              <a:defRPr/>
            </a:pPr>
            <a:r>
              <a:rPr lang="de-DE" altLang="de-DE" sz="2400" dirty="0">
                <a:solidFill>
                  <a:srgbClr val="002060"/>
                </a:solidFill>
                <a:cs typeface="Times New Roman" pitchFamily="18" charset="0"/>
              </a:rPr>
              <a:t>	</a:t>
            </a:r>
            <a:r>
              <a:rPr lang="de-DE" altLang="de-DE" sz="1600" dirty="0">
                <a:solidFill>
                  <a:srgbClr val="002060"/>
                </a:solidFill>
                <a:cs typeface="Times New Roman" pitchFamily="18" charset="0"/>
              </a:rPr>
              <a:t> 	</a:t>
            </a:r>
            <a:endParaRPr lang="de-DE" altLang="de-DE" sz="2400" dirty="0">
              <a:solidFill>
                <a:srgbClr val="002060"/>
              </a:solidFill>
              <a:cs typeface="Times New Roman" pitchFamily="18" charset="0"/>
            </a:endParaRPr>
          </a:p>
        </p:txBody>
      </p:sp>
    </p:spTree>
    <p:extLst>
      <p:ext uri="{BB962C8B-B14F-4D97-AF65-F5344CB8AC3E}">
        <p14:creationId xmlns:p14="http://schemas.microsoft.com/office/powerpoint/2010/main" val="194627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 calcmode="lin" valueType="num">
                                      <p:cBhvr additive="base">
                                        <p:cTn id="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endParaRPr lang="de-DE" sz="2300" b="1" dirty="0">
              <a:solidFill>
                <a:schemeClr val="bg1"/>
              </a:solidFill>
              <a:latin typeface="Verdana" panose="020B0604030504040204" pitchFamily="34" charset="0"/>
              <a:ea typeface="Verdana" panose="020B0604030504040204" pitchFamily="34" charset="0"/>
            </a:endParaRPr>
          </a:p>
        </p:txBody>
      </p:sp>
      <p:sp>
        <p:nvSpPr>
          <p:cNvPr id="7" name="Text Box 6">
            <a:extLst>
              <a:ext uri="{FF2B5EF4-FFF2-40B4-BE49-F238E27FC236}">
                <a16:creationId xmlns:a16="http://schemas.microsoft.com/office/drawing/2014/main" id="{75A07038-2C0F-2719-88B5-2CC8E53AED7C}"/>
              </a:ext>
            </a:extLst>
          </p:cNvPr>
          <p:cNvSpPr txBox="1">
            <a:spLocks noChangeArrowheads="1"/>
          </p:cNvSpPr>
          <p:nvPr/>
        </p:nvSpPr>
        <p:spPr bwMode="auto">
          <a:xfrm>
            <a:off x="0" y="2593298"/>
            <a:ext cx="9129009"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fontAlgn="base" hangingPunct="1">
              <a:lnSpc>
                <a:spcPct val="150000"/>
              </a:lnSpc>
              <a:spcBef>
                <a:spcPct val="0"/>
              </a:spcBef>
              <a:spcAft>
                <a:spcPct val="0"/>
              </a:spcAft>
              <a:buClrTx/>
              <a:buSzTx/>
              <a:buFontTx/>
              <a:buNone/>
            </a:pPr>
            <a:r>
              <a:rPr lang="de-DE" altLang="de-DE" sz="4000" b="1" dirty="0">
                <a:solidFill>
                  <a:srgbClr val="002060"/>
                </a:solidFill>
                <a:latin typeface="Times New Roman" panose="02020603050405020304" pitchFamily="18" charset="0"/>
                <a:cs typeface="Arial" panose="020B0604020202020204" pitchFamily="34" charset="0"/>
              </a:rPr>
              <a:t>Informationen </a:t>
            </a:r>
          </a:p>
          <a:p>
            <a:pPr algn="ctr" eaLnBrk="1" fontAlgn="base" hangingPunct="1">
              <a:lnSpc>
                <a:spcPct val="150000"/>
              </a:lnSpc>
              <a:spcBef>
                <a:spcPct val="0"/>
              </a:spcBef>
              <a:spcAft>
                <a:spcPct val="0"/>
              </a:spcAft>
              <a:buClrTx/>
              <a:buSzTx/>
              <a:buFontTx/>
              <a:buNone/>
            </a:pPr>
            <a:r>
              <a:rPr lang="de-DE" altLang="de-DE" sz="4000" b="1" dirty="0">
                <a:solidFill>
                  <a:srgbClr val="002060"/>
                </a:solidFill>
                <a:latin typeface="Times New Roman" panose="02020603050405020304" pitchFamily="18" charset="0"/>
                <a:cs typeface="Arial" panose="020B0604020202020204" pitchFamily="34" charset="0"/>
              </a:rPr>
              <a:t>zum Sportrecht</a:t>
            </a:r>
          </a:p>
          <a:p>
            <a:pPr eaLnBrk="1" fontAlgn="base" hangingPunct="1">
              <a:spcBef>
                <a:spcPct val="0"/>
              </a:spcBef>
              <a:spcAft>
                <a:spcPct val="0"/>
              </a:spcAft>
              <a:buClrTx/>
              <a:buSzTx/>
              <a:buFontTx/>
              <a:buNone/>
            </a:pPr>
            <a:r>
              <a:rPr lang="de-DE" altLang="de-DE" sz="1400" dirty="0">
                <a:solidFill>
                  <a:srgbClr val="002060"/>
                </a:solidFill>
                <a:latin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230916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8" name="Rectangle 3">
            <a:extLst>
              <a:ext uri="{FF2B5EF4-FFF2-40B4-BE49-F238E27FC236}">
                <a16:creationId xmlns:a16="http://schemas.microsoft.com/office/drawing/2014/main" id="{37A84F82-0693-A1A8-096A-EC8400CE3675}"/>
              </a:ext>
            </a:extLst>
          </p:cNvPr>
          <p:cNvSpPr txBox="1">
            <a:spLocks noChangeArrowheads="1"/>
          </p:cNvSpPr>
          <p:nvPr/>
        </p:nvSpPr>
        <p:spPr bwMode="auto">
          <a:xfrm>
            <a:off x="385480" y="1594806"/>
            <a:ext cx="8328569" cy="259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fontAlgn="base" hangingPunct="1">
              <a:spcBef>
                <a:spcPct val="20000"/>
              </a:spcBef>
              <a:spcAft>
                <a:spcPct val="0"/>
              </a:spcAft>
              <a:buClr>
                <a:srgbClr val="003366"/>
              </a:buClr>
              <a:buSzPct val="75000"/>
              <a:buFont typeface="Wingdings" pitchFamily="2" charset="2"/>
              <a:buChar char="l"/>
              <a:defRPr/>
            </a:pPr>
            <a:r>
              <a:rPr lang="de-DE" altLang="de-DE" sz="2400" b="1" dirty="0">
                <a:solidFill>
                  <a:srgbClr val="003366"/>
                </a:solidFill>
                <a:cs typeface="Times New Roman" pitchFamily="18" charset="0"/>
              </a:rPr>
              <a:t>§ 34 Abs. 2 b) RO DHB</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marL="355600" indent="0" eaLnBrk="1" fontAlgn="base" hangingPunct="1">
              <a:spcBef>
                <a:spcPct val="20000"/>
              </a:spcBef>
              <a:spcAft>
                <a:spcPct val="0"/>
              </a:spcAft>
              <a:buClr>
                <a:srgbClr val="003366"/>
              </a:buClr>
              <a:buSzPct val="75000"/>
              <a:defRPr/>
            </a:pPr>
            <a:r>
              <a:rPr lang="de-DE" altLang="de-DE" sz="2400" dirty="0">
                <a:solidFill>
                  <a:srgbClr val="003366"/>
                </a:solidFill>
                <a:cs typeface="Times New Roman" pitchFamily="18" charset="0"/>
              </a:rPr>
              <a:t>Gegen die Wertung eines ausgetragenen Spiels kann Einspruch eingelegt werden wegen</a:t>
            </a:r>
          </a:p>
          <a:p>
            <a:pPr marL="715963" indent="-360363" eaLnBrk="1" fontAlgn="base" hangingPunct="1">
              <a:spcBef>
                <a:spcPct val="20000"/>
              </a:spcBef>
              <a:spcAft>
                <a:spcPct val="0"/>
              </a:spcAft>
              <a:buClr>
                <a:srgbClr val="003366"/>
              </a:buClr>
              <a:buSzPct val="75000"/>
              <a:defRPr/>
            </a:pPr>
            <a:r>
              <a:rPr lang="de-DE" altLang="de-DE" sz="2400" dirty="0">
                <a:solidFill>
                  <a:srgbClr val="003366"/>
                </a:solidFill>
                <a:cs typeface="Times New Roman" pitchFamily="18" charset="0"/>
              </a:rPr>
              <a:t>b)	spielentscheidender Regelverstöße eines Schiedsrichters, Zeitnehmers oder Sekretärs</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None/>
              <a:defRPr/>
            </a:pPr>
            <a:r>
              <a:rPr lang="de-DE" altLang="de-DE" sz="2400" dirty="0">
                <a:solidFill>
                  <a:srgbClr val="003366"/>
                </a:solidFill>
                <a:cs typeface="Times New Roman" pitchFamily="18" charset="0"/>
              </a:rPr>
              <a:t>	</a:t>
            </a:r>
            <a:r>
              <a:rPr lang="de-DE" altLang="de-DE" sz="1600" dirty="0">
                <a:solidFill>
                  <a:srgbClr val="003366"/>
                </a:solidFill>
                <a:cs typeface="Times New Roman" pitchFamily="18" charset="0"/>
              </a:rPr>
              <a:t> 	</a:t>
            </a:r>
            <a:endParaRPr lang="de-DE" altLang="de-DE" sz="2400" dirty="0">
              <a:solidFill>
                <a:srgbClr val="003366"/>
              </a:solidFill>
              <a:cs typeface="Times New Roman" pitchFamily="18" charset="0"/>
            </a:endParaRPr>
          </a:p>
        </p:txBody>
      </p:sp>
      <p:sp>
        <p:nvSpPr>
          <p:cNvPr id="5" name="Rectangle 3">
            <a:extLst>
              <a:ext uri="{FF2B5EF4-FFF2-40B4-BE49-F238E27FC236}">
                <a16:creationId xmlns:a16="http://schemas.microsoft.com/office/drawing/2014/main" id="{86725736-FB31-CE98-1D8F-A9CE74453C15}"/>
              </a:ext>
            </a:extLst>
          </p:cNvPr>
          <p:cNvSpPr txBox="1">
            <a:spLocks noChangeArrowheads="1"/>
          </p:cNvSpPr>
          <p:nvPr/>
        </p:nvSpPr>
        <p:spPr bwMode="auto">
          <a:xfrm>
            <a:off x="407715" y="4521998"/>
            <a:ext cx="8328569" cy="1211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marL="355600" marR="0" lvl="0" indent="0" algn="l" defTabSz="914400" rtl="0" eaLnBrk="1" fontAlgn="auto" latinLnBrk="0" hangingPunct="1">
              <a:lnSpc>
                <a:spcPct val="100000"/>
              </a:lnSpc>
              <a:spcBef>
                <a:spcPct val="20000"/>
              </a:spcBef>
              <a:spcAft>
                <a:spcPts val="0"/>
              </a:spcAft>
              <a:buClr>
                <a:srgbClr val="003366"/>
              </a:buClr>
              <a:buSzPct val="75000"/>
              <a:buFontTx/>
              <a:buNone/>
              <a:tabLst/>
              <a:defRPr/>
            </a:pP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Einspruch muss </a:t>
            </a:r>
            <a:r>
              <a:rPr lang="de-DE" altLang="de-DE" b="1" dirty="0">
                <a:solidFill>
                  <a:srgbClr val="003366"/>
                </a:solidFill>
                <a:latin typeface="Calibri" panose="020F0502020204030204"/>
                <a:cs typeface="Times New Roman" pitchFamily="18" charset="0"/>
              </a:rPr>
              <a:t>dem Schiedsrichter </a:t>
            </a:r>
            <a:r>
              <a:rPr lang="de-DE" altLang="de-DE" b="1" dirty="0">
                <a:solidFill>
                  <a:srgbClr val="FF0000"/>
                </a:solidFill>
                <a:latin typeface="Calibri" panose="020F0502020204030204"/>
                <a:cs typeface="Times New Roman" pitchFamily="18" charset="0"/>
              </a:rPr>
              <a:t>nach dem </a:t>
            </a:r>
            <a:r>
              <a:rPr kumimoji="0" lang="de-DE" altLang="de-DE" sz="1800" b="1" i="0"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Spiel </a:t>
            </a: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angezeigt werden. Der Schiedsrichter ist verpflichtet, die vorformulierten Gründe ins Spielprotokoll einzutragen</a:t>
            </a:r>
            <a:r>
              <a:rPr kumimoji="0" lang="de-DE" altLang="de-DE" sz="1800" b="1" i="0" u="none" strike="noStrike" kern="1200" cap="none" spc="0" normalizeH="0" noProof="0" dirty="0">
                <a:ln>
                  <a:noFill/>
                </a:ln>
                <a:solidFill>
                  <a:srgbClr val="003366"/>
                </a:solidFill>
                <a:effectLst/>
                <a:uLnTx/>
                <a:uFillTx/>
                <a:latin typeface="Calibri" panose="020F0502020204030204"/>
                <a:ea typeface="+mn-ea"/>
                <a:cs typeface="Times New Roman" pitchFamily="18" charset="0"/>
              </a:rPr>
              <a:t> (</a:t>
            </a: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 34 Abs. 4 b) RO DHB).</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None/>
              <a:defRPr/>
            </a:pPr>
            <a:r>
              <a:rPr lang="de-DE" altLang="de-DE" sz="2400" dirty="0">
                <a:solidFill>
                  <a:srgbClr val="003366"/>
                </a:solidFill>
                <a:cs typeface="Times New Roman" pitchFamily="18" charset="0"/>
              </a:rPr>
              <a:t>	</a:t>
            </a:r>
            <a:r>
              <a:rPr lang="de-DE" altLang="de-DE" sz="1600" dirty="0">
                <a:solidFill>
                  <a:srgbClr val="003366"/>
                </a:solidFill>
                <a:cs typeface="Times New Roman" pitchFamily="18" charset="0"/>
              </a:rPr>
              <a:t> 	</a:t>
            </a:r>
            <a:endParaRPr lang="de-DE" altLang="de-DE" sz="2400" dirty="0">
              <a:solidFill>
                <a:srgbClr val="003366"/>
              </a:solidFill>
              <a:cs typeface="Times New Roman" pitchFamily="18" charset="0"/>
            </a:endParaRPr>
          </a:p>
        </p:txBody>
      </p:sp>
    </p:spTree>
    <p:extLst>
      <p:ext uri="{BB962C8B-B14F-4D97-AF65-F5344CB8AC3E}">
        <p14:creationId xmlns:p14="http://schemas.microsoft.com/office/powerpoint/2010/main" val="235216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8" name="Rectangle 3">
            <a:extLst>
              <a:ext uri="{FF2B5EF4-FFF2-40B4-BE49-F238E27FC236}">
                <a16:creationId xmlns:a16="http://schemas.microsoft.com/office/drawing/2014/main" id="{37A84F82-0693-A1A8-096A-EC8400CE3675}"/>
              </a:ext>
            </a:extLst>
          </p:cNvPr>
          <p:cNvSpPr txBox="1">
            <a:spLocks noChangeArrowheads="1"/>
          </p:cNvSpPr>
          <p:nvPr/>
        </p:nvSpPr>
        <p:spPr bwMode="auto">
          <a:xfrm>
            <a:off x="385480" y="1594806"/>
            <a:ext cx="8328569" cy="255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fontAlgn="base" hangingPunct="1">
              <a:spcBef>
                <a:spcPct val="20000"/>
              </a:spcBef>
              <a:spcAft>
                <a:spcPct val="0"/>
              </a:spcAft>
              <a:buClr>
                <a:srgbClr val="003366"/>
              </a:buClr>
              <a:buSzPct val="75000"/>
              <a:buFont typeface="Wingdings" pitchFamily="2" charset="2"/>
              <a:buChar char="l"/>
              <a:defRPr/>
            </a:pPr>
            <a:r>
              <a:rPr lang="de-DE" altLang="de-DE" sz="2400" b="1" dirty="0">
                <a:solidFill>
                  <a:srgbClr val="003366"/>
                </a:solidFill>
                <a:cs typeface="Times New Roman" pitchFamily="18" charset="0"/>
              </a:rPr>
              <a:t>§ 34 Abs. 2 c) RO DHB</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marL="355600" indent="0" eaLnBrk="1" fontAlgn="base" hangingPunct="1">
              <a:spcBef>
                <a:spcPct val="20000"/>
              </a:spcBef>
              <a:spcAft>
                <a:spcPct val="0"/>
              </a:spcAft>
              <a:buClr>
                <a:srgbClr val="003366"/>
              </a:buClr>
              <a:buSzPct val="75000"/>
              <a:defRPr/>
            </a:pPr>
            <a:r>
              <a:rPr lang="de-DE" altLang="de-DE" sz="2400" dirty="0">
                <a:solidFill>
                  <a:srgbClr val="003366"/>
                </a:solidFill>
                <a:cs typeface="Times New Roman" pitchFamily="18" charset="0"/>
              </a:rPr>
              <a:t>Gegen die Wertung eines ausgetragenen Spiels kann Einspruch eingelegt werden wegen</a:t>
            </a:r>
          </a:p>
          <a:p>
            <a:pPr marL="715963" indent="-360363" eaLnBrk="1" fontAlgn="base" hangingPunct="1">
              <a:spcBef>
                <a:spcPct val="20000"/>
              </a:spcBef>
              <a:spcAft>
                <a:spcPct val="0"/>
              </a:spcAft>
              <a:buClr>
                <a:srgbClr val="003366"/>
              </a:buClr>
              <a:buSzPct val="75000"/>
              <a:defRPr/>
            </a:pPr>
            <a:r>
              <a:rPr lang="de-DE" altLang="de-DE" sz="2400" dirty="0">
                <a:solidFill>
                  <a:srgbClr val="003366"/>
                </a:solidFill>
                <a:cs typeface="Times New Roman" pitchFamily="18" charset="0"/>
              </a:rPr>
              <a:t>c)	Mitwirkung eines/einer nicht spielberechtigten oder nicht teilnahmeberechtigten Spielers/Spielerin</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None/>
              <a:defRPr/>
            </a:pPr>
            <a:r>
              <a:rPr lang="de-DE" altLang="de-DE" sz="2400" dirty="0">
                <a:solidFill>
                  <a:srgbClr val="003366"/>
                </a:solidFill>
                <a:cs typeface="Times New Roman" pitchFamily="18" charset="0"/>
              </a:rPr>
              <a:t>	</a:t>
            </a:r>
            <a:r>
              <a:rPr lang="de-DE" altLang="de-DE" sz="1600" dirty="0">
                <a:solidFill>
                  <a:srgbClr val="003366"/>
                </a:solidFill>
                <a:cs typeface="Times New Roman" pitchFamily="18" charset="0"/>
              </a:rPr>
              <a:t> 	</a:t>
            </a:r>
            <a:endParaRPr lang="de-DE" altLang="de-DE" sz="2400" dirty="0">
              <a:solidFill>
                <a:srgbClr val="003366"/>
              </a:solidFill>
              <a:cs typeface="Times New Roman" pitchFamily="18" charset="0"/>
            </a:endParaRPr>
          </a:p>
        </p:txBody>
      </p:sp>
      <p:sp>
        <p:nvSpPr>
          <p:cNvPr id="5" name="Rectangle 3">
            <a:extLst>
              <a:ext uri="{FF2B5EF4-FFF2-40B4-BE49-F238E27FC236}">
                <a16:creationId xmlns:a16="http://schemas.microsoft.com/office/drawing/2014/main" id="{9508965E-398E-1187-8E2B-E2B9F4B1608A}"/>
              </a:ext>
            </a:extLst>
          </p:cNvPr>
          <p:cNvSpPr txBox="1">
            <a:spLocks noChangeArrowheads="1"/>
          </p:cNvSpPr>
          <p:nvPr/>
        </p:nvSpPr>
        <p:spPr bwMode="auto">
          <a:xfrm>
            <a:off x="407715" y="4577229"/>
            <a:ext cx="8328569" cy="1716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marL="355600" marR="0" lvl="0" indent="0" algn="l" defTabSz="914400" rtl="0" eaLnBrk="1" fontAlgn="auto" latinLnBrk="0" hangingPunct="1">
              <a:lnSpc>
                <a:spcPct val="100000"/>
              </a:lnSpc>
              <a:spcBef>
                <a:spcPct val="20000"/>
              </a:spcBef>
              <a:spcAft>
                <a:spcPts val="0"/>
              </a:spcAft>
              <a:buClr>
                <a:srgbClr val="003366"/>
              </a:buClr>
              <a:buSzPct val="75000"/>
              <a:buFontTx/>
              <a:buNone/>
              <a:tabLst/>
              <a:defRPr/>
            </a:pP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Sollte ein Verdacht vorliegen, ist eine Information an die spielleitende Stelle sinnvoll. Diese prüft den Sachverhalt. </a:t>
            </a:r>
            <a:r>
              <a:rPr lang="de-DE" altLang="de-DE" b="1" dirty="0">
                <a:solidFill>
                  <a:srgbClr val="003366"/>
                </a:solidFill>
                <a:latin typeface="Calibri" panose="020F0502020204030204"/>
                <a:cs typeface="Times New Roman" pitchFamily="18" charset="0"/>
              </a:rPr>
              <a:t>Kommt die spielleitende Stelle zu einem negativen Ergebnis kann innerhalb von 2 Wochen, gerechnet ab dem Spieldatum, Einspruch eingelegt werden (Frist beginnt einen Tag nach dem stattgefundenen Spiel).</a:t>
            </a: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 </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None/>
              <a:defRPr/>
            </a:pPr>
            <a:r>
              <a:rPr lang="de-DE" altLang="de-DE" sz="2400" dirty="0">
                <a:solidFill>
                  <a:srgbClr val="003366"/>
                </a:solidFill>
                <a:cs typeface="Times New Roman" pitchFamily="18" charset="0"/>
              </a:rPr>
              <a:t>	</a:t>
            </a:r>
            <a:r>
              <a:rPr lang="de-DE" altLang="de-DE" sz="1600" dirty="0">
                <a:solidFill>
                  <a:srgbClr val="003366"/>
                </a:solidFill>
                <a:cs typeface="Times New Roman" pitchFamily="18" charset="0"/>
              </a:rPr>
              <a:t> 	</a:t>
            </a:r>
            <a:endParaRPr lang="de-DE" altLang="de-DE" sz="2400" dirty="0">
              <a:solidFill>
                <a:srgbClr val="003366"/>
              </a:solidFill>
              <a:cs typeface="Times New Roman" pitchFamily="18" charset="0"/>
            </a:endParaRPr>
          </a:p>
        </p:txBody>
      </p:sp>
    </p:spTree>
    <p:extLst>
      <p:ext uri="{BB962C8B-B14F-4D97-AF65-F5344CB8AC3E}">
        <p14:creationId xmlns:p14="http://schemas.microsoft.com/office/powerpoint/2010/main" val="233769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8" name="Rectangle 3">
            <a:extLst>
              <a:ext uri="{FF2B5EF4-FFF2-40B4-BE49-F238E27FC236}">
                <a16:creationId xmlns:a16="http://schemas.microsoft.com/office/drawing/2014/main" id="{37A84F82-0693-A1A8-096A-EC8400CE3675}"/>
              </a:ext>
            </a:extLst>
          </p:cNvPr>
          <p:cNvSpPr txBox="1">
            <a:spLocks noChangeArrowheads="1"/>
          </p:cNvSpPr>
          <p:nvPr/>
        </p:nvSpPr>
        <p:spPr bwMode="auto">
          <a:xfrm>
            <a:off x="385480" y="1594805"/>
            <a:ext cx="8328569" cy="5044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algn="ctr" eaLnBrk="0" fontAlgn="base" hangingPunct="0">
              <a:spcBef>
                <a:spcPct val="0"/>
              </a:spcBef>
              <a:spcAft>
                <a:spcPct val="0"/>
              </a:spcAft>
              <a:defRPr>
                <a:solidFill>
                  <a:schemeClr val="tx1"/>
                </a:solidFill>
                <a:latin typeface="Times New Roman" pitchFamily="18" charset="0"/>
              </a:defRPr>
            </a:lvl6pPr>
            <a:lvl7pPr marL="2971800" indent="-228600" algn="ctr" eaLnBrk="0" fontAlgn="base" hangingPunct="0">
              <a:spcBef>
                <a:spcPct val="0"/>
              </a:spcBef>
              <a:spcAft>
                <a:spcPct val="0"/>
              </a:spcAft>
              <a:defRPr>
                <a:solidFill>
                  <a:schemeClr val="tx1"/>
                </a:solidFill>
                <a:latin typeface="Times New Roman" pitchFamily="18" charset="0"/>
              </a:defRPr>
            </a:lvl7pPr>
            <a:lvl8pPr marL="3429000" indent="-228600" algn="ctr" eaLnBrk="0" fontAlgn="base" hangingPunct="0">
              <a:spcBef>
                <a:spcPct val="0"/>
              </a:spcBef>
              <a:spcAft>
                <a:spcPct val="0"/>
              </a:spcAft>
              <a:defRPr>
                <a:solidFill>
                  <a:schemeClr val="tx1"/>
                </a:solidFill>
                <a:latin typeface="Times New Roman" pitchFamily="18" charset="0"/>
              </a:defRPr>
            </a:lvl8pPr>
            <a:lvl9pPr marL="3886200" indent="-228600" algn="ctr" eaLnBrk="0" fontAlgn="base" hangingPunct="0">
              <a:spcBef>
                <a:spcPct val="0"/>
              </a:spcBef>
              <a:spcAft>
                <a:spcPct val="0"/>
              </a:spcAft>
              <a:defRPr>
                <a:solidFill>
                  <a:schemeClr val="tx1"/>
                </a:solidFill>
                <a:latin typeface="Times New Roman" pitchFamily="18" charset="0"/>
              </a:defRPr>
            </a:lvl9pPr>
          </a:lstStyle>
          <a:p>
            <a:pPr eaLnBrk="1" fontAlgn="base" hangingPunct="1">
              <a:spcBef>
                <a:spcPct val="20000"/>
              </a:spcBef>
              <a:spcAft>
                <a:spcPct val="0"/>
              </a:spcAft>
              <a:buClr>
                <a:srgbClr val="003366"/>
              </a:buClr>
              <a:buSzPct val="75000"/>
              <a:buFont typeface="Wingdings" pitchFamily="2" charset="2"/>
              <a:buChar char="l"/>
              <a:defRPr/>
            </a:pPr>
            <a:r>
              <a:rPr lang="de-DE" altLang="de-DE" sz="2400" b="1" dirty="0">
                <a:solidFill>
                  <a:srgbClr val="003366"/>
                </a:solidFill>
                <a:cs typeface="Times New Roman" pitchFamily="18" charset="0"/>
              </a:rPr>
              <a:t>§ 34 Abs. 3 RO DHB</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marL="355600" indent="0" eaLnBrk="1" fontAlgn="base" hangingPunct="1">
              <a:spcBef>
                <a:spcPct val="20000"/>
              </a:spcBef>
              <a:spcAft>
                <a:spcPct val="0"/>
              </a:spcAft>
              <a:buClr>
                <a:srgbClr val="003366"/>
              </a:buClr>
              <a:buSzPct val="75000"/>
              <a:defRPr/>
            </a:pPr>
            <a:r>
              <a:rPr lang="de-DE" altLang="de-DE" sz="2400" dirty="0">
                <a:solidFill>
                  <a:srgbClr val="003366"/>
                </a:solidFill>
                <a:cs typeface="Times New Roman" pitchFamily="18" charset="0"/>
              </a:rPr>
              <a:t>Gegen Disqualifikationen in den Fällen der Regeln 16:6 a), b) oder e) IHR ist der Einspruch ebenfalls zulässig.</a:t>
            </a: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marL="355600" lvl="0" indent="0" eaLnBrk="1" hangingPunct="1">
              <a:spcBef>
                <a:spcPct val="20000"/>
              </a:spcBef>
              <a:buClr>
                <a:srgbClr val="003366"/>
              </a:buClr>
              <a:buSzPct val="75000"/>
              <a:defRPr/>
            </a:pP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Ein Eintrag von Einspruchsgründen nach dem Spiel im Spielprotokoll ist nicht erforderlich</a:t>
            </a:r>
            <a:r>
              <a:rPr lang="de-DE" altLang="de-DE" b="1" dirty="0">
                <a:solidFill>
                  <a:srgbClr val="003366"/>
                </a:solidFill>
                <a:latin typeface="Calibri" panose="020F0502020204030204"/>
                <a:cs typeface="Times New Roman" pitchFamily="18" charset="0"/>
              </a:rPr>
              <a:t> (§ 34 Abs. 5, Satz 2 RO DHB) wenn der Betroffene selbst Einspruch einlegt. Kündigt der Verein einen Einspruch an, müssen die Einspruchsgründe im Spielprotokoll eingetragen werden (Haken ist zu setzen).</a:t>
            </a:r>
          </a:p>
          <a:p>
            <a:pPr marL="355600" lvl="0" indent="0" eaLnBrk="1" hangingPunct="1">
              <a:spcBef>
                <a:spcPct val="20000"/>
              </a:spcBef>
              <a:buClr>
                <a:srgbClr val="003366"/>
              </a:buClr>
              <a:buSzPct val="75000"/>
              <a:defRPr/>
            </a:pPr>
            <a:endParaRPr lang="de-DE" altLang="de-DE" b="1" dirty="0">
              <a:solidFill>
                <a:srgbClr val="003366"/>
              </a:solidFill>
              <a:latin typeface="Calibri" panose="020F0502020204030204"/>
              <a:cs typeface="Times New Roman" pitchFamily="18" charset="0"/>
            </a:endParaRPr>
          </a:p>
          <a:p>
            <a:pPr marL="355600" marR="0" lvl="0" indent="0" algn="l" defTabSz="914400" rtl="0" eaLnBrk="1" fontAlgn="auto" latinLnBrk="0" hangingPunct="1">
              <a:lnSpc>
                <a:spcPct val="100000"/>
              </a:lnSpc>
              <a:spcBef>
                <a:spcPct val="20000"/>
              </a:spcBef>
              <a:spcAft>
                <a:spcPts val="0"/>
              </a:spcAft>
              <a:buClr>
                <a:srgbClr val="003366"/>
              </a:buClr>
              <a:buSzPct val="75000"/>
              <a:buFontTx/>
              <a:buNone/>
              <a:tabLst/>
              <a:defRPr/>
            </a:pPr>
            <a:r>
              <a:rPr kumimoji="0" lang="de-DE" altLang="de-DE" sz="1800" b="1" i="0"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Aber:</a:t>
            </a: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 </a:t>
            </a:r>
          </a:p>
          <a:p>
            <a:pPr marL="355600" marR="0" lvl="0" indent="0" algn="l" defTabSz="914400" rtl="0" eaLnBrk="1" fontAlgn="auto" latinLnBrk="0" hangingPunct="1">
              <a:lnSpc>
                <a:spcPct val="100000"/>
              </a:lnSpc>
              <a:spcBef>
                <a:spcPct val="20000"/>
              </a:spcBef>
              <a:spcAft>
                <a:spcPts val="0"/>
              </a:spcAft>
              <a:buClr>
                <a:srgbClr val="003366"/>
              </a:buClr>
              <a:buSzPct val="75000"/>
              <a:buFontTx/>
              <a:buNone/>
              <a:tabLst/>
              <a:defRPr/>
            </a:pP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Will der Betroffene selbst Einspruch ankündigen ist es notwendig, dass der Haken im Spielprotokoll auf Veranlassung des Vereins des Betroffenen, der den Einspruch</a:t>
            </a:r>
            <a:r>
              <a:rPr kumimoji="0" lang="de-DE" altLang="de-DE" sz="1800" b="1" i="0" u="none" strike="noStrike" kern="1200" cap="none" spc="0" normalizeH="0" noProof="0" dirty="0">
                <a:ln>
                  <a:noFill/>
                </a:ln>
                <a:solidFill>
                  <a:srgbClr val="003366"/>
                </a:solidFill>
                <a:effectLst/>
                <a:uLnTx/>
                <a:uFillTx/>
                <a:latin typeface="Calibri" panose="020F0502020204030204"/>
                <a:ea typeface="+mn-ea"/>
                <a:cs typeface="Times New Roman" pitchFamily="18" charset="0"/>
              </a:rPr>
              <a:t> ankündigt, </a:t>
            </a: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von den Schiedsrichtern </a:t>
            </a:r>
            <a:r>
              <a:rPr lang="de-DE" altLang="de-DE" b="1" dirty="0" err="1">
                <a:solidFill>
                  <a:srgbClr val="003366"/>
                </a:solidFill>
                <a:latin typeface="Calibri" panose="020F0502020204030204"/>
                <a:cs typeface="Times New Roman" pitchFamily="18" charset="0"/>
              </a:rPr>
              <a:t>ge</a:t>
            </a:r>
            <a:r>
              <a:rPr kumimoji="0" lang="de-DE" altLang="de-DE" sz="1800" b="1" i="0" u="none" strike="noStrike" kern="1200" cap="none" spc="0" normalizeH="0" baseline="0" noProof="0" dirty="0">
                <a:ln>
                  <a:noFill/>
                </a:ln>
                <a:solidFill>
                  <a:srgbClr val="003366"/>
                </a:solidFill>
                <a:effectLst/>
                <a:uLnTx/>
                <a:uFillTx/>
                <a:latin typeface="Calibri" panose="020F0502020204030204"/>
                <a:ea typeface="+mn-ea"/>
                <a:cs typeface="Times New Roman" pitchFamily="18" charset="0"/>
              </a:rPr>
              <a:t>setzt wird.</a:t>
            </a:r>
          </a:p>
          <a:p>
            <a:pPr marL="355600" marR="0" lvl="0" indent="0" algn="l" defTabSz="914400" rtl="0" eaLnBrk="1" fontAlgn="auto" latinLnBrk="0" hangingPunct="1">
              <a:lnSpc>
                <a:spcPct val="100000"/>
              </a:lnSpc>
              <a:spcBef>
                <a:spcPct val="20000"/>
              </a:spcBef>
              <a:spcAft>
                <a:spcPts val="0"/>
              </a:spcAft>
              <a:buClr>
                <a:srgbClr val="003366"/>
              </a:buClr>
              <a:buSzPct val="75000"/>
              <a:buFontTx/>
              <a:buNone/>
              <a:tabLst/>
              <a:defRPr/>
            </a:pPr>
            <a:endParaRPr lang="de-DE" altLang="de-DE" b="1" dirty="0">
              <a:solidFill>
                <a:srgbClr val="003366"/>
              </a:solidFill>
              <a:latin typeface="Calibri" panose="020F0502020204030204"/>
              <a:cs typeface="Times New Roman" pitchFamily="18" charset="0"/>
            </a:endParaRPr>
          </a:p>
          <a:p>
            <a:pPr marL="355600" indent="0" eaLnBrk="1" fontAlgn="base" hangingPunct="1">
              <a:spcBef>
                <a:spcPct val="20000"/>
              </a:spcBef>
              <a:spcAft>
                <a:spcPct val="0"/>
              </a:spcAft>
              <a:buClr>
                <a:srgbClr val="003366"/>
              </a:buClr>
              <a:buSzPct val="75000"/>
              <a:defRPr/>
            </a:pPr>
            <a:endParaRPr lang="de-DE" altLang="de-DE" sz="2400" dirty="0">
              <a:solidFill>
                <a:srgbClr val="003366"/>
              </a:solidFill>
              <a:cs typeface="Times New Roman" pitchFamily="18" charset="0"/>
            </a:endParaRPr>
          </a:p>
          <a:p>
            <a:pPr eaLnBrk="1" fontAlgn="base" hangingPunct="1">
              <a:spcBef>
                <a:spcPct val="20000"/>
              </a:spcBef>
              <a:spcAft>
                <a:spcPct val="0"/>
              </a:spcAft>
              <a:buClr>
                <a:srgbClr val="003366"/>
              </a:buClr>
              <a:buSzPct val="75000"/>
              <a:buFont typeface="Wingdings" pitchFamily="2" charset="2"/>
              <a:buNone/>
              <a:defRPr/>
            </a:pPr>
            <a:r>
              <a:rPr lang="de-DE" altLang="de-DE" sz="2400" dirty="0">
                <a:solidFill>
                  <a:srgbClr val="003366"/>
                </a:solidFill>
                <a:cs typeface="Times New Roman" pitchFamily="18" charset="0"/>
              </a:rPr>
              <a:t>	</a:t>
            </a:r>
            <a:r>
              <a:rPr lang="de-DE" altLang="de-DE" sz="1600" dirty="0">
                <a:solidFill>
                  <a:srgbClr val="003366"/>
                </a:solidFill>
                <a:cs typeface="Times New Roman" pitchFamily="18" charset="0"/>
              </a:rPr>
              <a:t> 	</a:t>
            </a:r>
            <a:endParaRPr lang="de-DE" altLang="de-DE" sz="2400" dirty="0">
              <a:solidFill>
                <a:srgbClr val="003366"/>
              </a:solidFill>
              <a:cs typeface="Times New Roman" pitchFamily="18" charset="0"/>
            </a:endParaRPr>
          </a:p>
        </p:txBody>
      </p:sp>
    </p:spTree>
    <p:extLst>
      <p:ext uri="{BB962C8B-B14F-4D97-AF65-F5344CB8AC3E}">
        <p14:creationId xmlns:p14="http://schemas.microsoft.com/office/powerpoint/2010/main" val="206553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 calcmode="lin" valueType="num">
                                      <p:cBhvr>
                                        <p:cTn id="7"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8">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8">
                                            <p:txEl>
                                              <p:pRg st="7" end="7"/>
                                            </p:txEl>
                                          </p:spTgt>
                                        </p:tgtEl>
                                        <p:attrNameLst>
                                          <p:attrName>style.visibility</p:attrName>
                                        </p:attrNameLst>
                                      </p:cBhvr>
                                      <p:to>
                                        <p:strVal val="visible"/>
                                      </p:to>
                                    </p:set>
                                    <p:anim calcmode="lin" valueType="num">
                                      <p:cBhvr>
                                        <p:cTn id="12"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pic>
        <p:nvPicPr>
          <p:cNvPr id="5" name="Grafik 11">
            <a:extLst>
              <a:ext uri="{FF2B5EF4-FFF2-40B4-BE49-F238E27FC236}">
                <a16:creationId xmlns:a16="http://schemas.microsoft.com/office/drawing/2014/main" id="{EB46C85A-2E0D-7F43-1E5A-4FFEB40627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 r="52037" b="32332"/>
          <a:stretch>
            <a:fillRect/>
          </a:stretch>
        </p:blipFill>
        <p:spPr bwMode="auto">
          <a:xfrm>
            <a:off x="0" y="26988"/>
            <a:ext cx="9144000" cy="683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a:extLst>
              <a:ext uri="{FF2B5EF4-FFF2-40B4-BE49-F238E27FC236}">
                <a16:creationId xmlns:a16="http://schemas.microsoft.com/office/drawing/2014/main" id="{3FBE3206-C734-365D-2EA9-513748F3C8CF}"/>
              </a:ext>
            </a:extLst>
          </p:cNvPr>
          <p:cNvSpPr txBox="1">
            <a:spLocks noChangeArrowheads="1"/>
          </p:cNvSpPr>
          <p:nvPr/>
        </p:nvSpPr>
        <p:spPr bwMode="auto">
          <a:xfrm>
            <a:off x="972476" y="2860630"/>
            <a:ext cx="29883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fontAlgn="base" hangingPunct="1">
              <a:spcBef>
                <a:spcPct val="0"/>
              </a:spcBef>
              <a:spcAft>
                <a:spcPct val="0"/>
              </a:spcAft>
              <a:buClrTx/>
              <a:buSzTx/>
              <a:buFontTx/>
              <a:buNone/>
            </a:pPr>
            <a:r>
              <a:rPr lang="de-DE" altLang="de-DE" sz="2400" dirty="0">
                <a:solidFill>
                  <a:srgbClr val="003366"/>
                </a:solidFill>
                <a:latin typeface="Times New Roman" panose="02020603050405020304" pitchFamily="18" charset="0"/>
                <a:cs typeface="Arial" panose="020B0604020202020204" pitchFamily="34" charset="0"/>
              </a:rPr>
              <a:t>Eintrag der </a:t>
            </a:r>
          </a:p>
          <a:p>
            <a:pPr algn="ctr" eaLnBrk="1" fontAlgn="base" hangingPunct="1">
              <a:spcBef>
                <a:spcPct val="0"/>
              </a:spcBef>
              <a:spcAft>
                <a:spcPct val="0"/>
              </a:spcAft>
              <a:buClrTx/>
              <a:buSzTx/>
              <a:buFontTx/>
              <a:buNone/>
            </a:pPr>
            <a:r>
              <a:rPr lang="de-DE" altLang="de-DE" sz="2400" dirty="0">
                <a:solidFill>
                  <a:srgbClr val="003366"/>
                </a:solidFill>
                <a:latin typeface="Times New Roman" panose="02020603050405020304" pitchFamily="18" charset="0"/>
                <a:cs typeface="Arial" panose="020B0604020202020204" pitchFamily="34" charset="0"/>
              </a:rPr>
              <a:t>Einspruchsgründe</a:t>
            </a:r>
          </a:p>
          <a:p>
            <a:pPr algn="ctr" eaLnBrk="1" fontAlgn="base" hangingPunct="1">
              <a:spcBef>
                <a:spcPct val="0"/>
              </a:spcBef>
              <a:spcAft>
                <a:spcPct val="0"/>
              </a:spcAft>
              <a:buClrTx/>
              <a:buSzTx/>
              <a:buFontTx/>
              <a:buNone/>
            </a:pPr>
            <a:r>
              <a:rPr lang="de-DE" altLang="de-DE" dirty="0">
                <a:solidFill>
                  <a:srgbClr val="003366"/>
                </a:solidFill>
                <a:latin typeface="Times New Roman" panose="02020603050405020304" pitchFamily="18" charset="0"/>
                <a:cs typeface="Arial" panose="020B0604020202020204" pitchFamily="34" charset="0"/>
              </a:rPr>
              <a:t>[nicht zwingend notwendig</a:t>
            </a:r>
          </a:p>
          <a:p>
            <a:pPr algn="ctr" eaLnBrk="1" fontAlgn="base" hangingPunct="1">
              <a:spcBef>
                <a:spcPct val="0"/>
              </a:spcBef>
              <a:spcAft>
                <a:spcPct val="0"/>
              </a:spcAft>
              <a:buClrTx/>
              <a:buSzTx/>
              <a:buFontTx/>
              <a:buNone/>
            </a:pPr>
            <a:r>
              <a:rPr lang="de-DE" altLang="de-DE" dirty="0">
                <a:solidFill>
                  <a:srgbClr val="003366"/>
                </a:solidFill>
                <a:latin typeface="Times New Roman" panose="02020603050405020304" pitchFamily="18" charset="0"/>
                <a:cs typeface="Arial" panose="020B0604020202020204" pitchFamily="34" charset="0"/>
              </a:rPr>
              <a:t>bei Disqualifikation]</a:t>
            </a:r>
          </a:p>
        </p:txBody>
      </p:sp>
      <p:sp>
        <p:nvSpPr>
          <p:cNvPr id="7" name="Textfeld 6">
            <a:extLst>
              <a:ext uri="{FF2B5EF4-FFF2-40B4-BE49-F238E27FC236}">
                <a16:creationId xmlns:a16="http://schemas.microsoft.com/office/drawing/2014/main" id="{6DC2DD1C-8569-9778-F8BA-0F5910313F1F}"/>
              </a:ext>
            </a:extLst>
          </p:cNvPr>
          <p:cNvSpPr txBox="1">
            <a:spLocks noChangeArrowheads="1"/>
          </p:cNvSpPr>
          <p:nvPr/>
        </p:nvSpPr>
        <p:spPr bwMode="auto">
          <a:xfrm>
            <a:off x="5415403" y="2860631"/>
            <a:ext cx="271099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fontAlgn="base" hangingPunct="1">
              <a:spcBef>
                <a:spcPct val="0"/>
              </a:spcBef>
              <a:spcAft>
                <a:spcPct val="0"/>
              </a:spcAft>
              <a:buClrTx/>
              <a:buSzTx/>
              <a:buFontTx/>
              <a:buNone/>
            </a:pPr>
            <a:r>
              <a:rPr lang="de-DE" altLang="de-DE" sz="2400" dirty="0">
                <a:solidFill>
                  <a:srgbClr val="003366"/>
                </a:solidFill>
                <a:latin typeface="Times New Roman" panose="02020603050405020304" pitchFamily="18" charset="0"/>
                <a:cs typeface="Arial" panose="020B0604020202020204" pitchFamily="34" charset="0"/>
              </a:rPr>
              <a:t>Eintrag der </a:t>
            </a:r>
          </a:p>
          <a:p>
            <a:pPr algn="ctr" eaLnBrk="1" fontAlgn="base" hangingPunct="1">
              <a:spcBef>
                <a:spcPct val="0"/>
              </a:spcBef>
              <a:spcAft>
                <a:spcPct val="0"/>
              </a:spcAft>
              <a:buClrTx/>
              <a:buSzTx/>
              <a:buFontTx/>
              <a:buNone/>
            </a:pPr>
            <a:r>
              <a:rPr lang="de-DE" altLang="de-DE" sz="2400" dirty="0">
                <a:solidFill>
                  <a:srgbClr val="003366"/>
                </a:solidFill>
                <a:latin typeface="Times New Roman" panose="02020603050405020304" pitchFamily="18" charset="0"/>
                <a:cs typeface="Arial" panose="020B0604020202020204" pitchFamily="34" charset="0"/>
              </a:rPr>
              <a:t>Einspruchsgründe</a:t>
            </a:r>
          </a:p>
          <a:p>
            <a:pPr lvl="0" algn="ctr" eaLnBrk="1" fontAlgn="base" hangingPunct="1">
              <a:spcBef>
                <a:spcPct val="0"/>
              </a:spcBef>
              <a:spcAft>
                <a:spcPct val="0"/>
              </a:spcAft>
              <a:buClrTx/>
              <a:buSzTx/>
              <a:buNone/>
            </a:pPr>
            <a:r>
              <a:rPr lang="de-DE" altLang="de-DE" sz="1800" dirty="0">
                <a:solidFill>
                  <a:srgbClr val="003366"/>
                </a:solidFill>
                <a:latin typeface="Times New Roman" panose="02020603050405020304" pitchFamily="18" charset="0"/>
                <a:cs typeface="Arial" panose="020B0604020202020204" pitchFamily="34" charset="0"/>
              </a:rPr>
              <a:t>[nicht zwingend notwendig</a:t>
            </a:r>
          </a:p>
          <a:p>
            <a:pPr lvl="0" algn="ctr" eaLnBrk="1" fontAlgn="base" hangingPunct="1">
              <a:spcBef>
                <a:spcPct val="0"/>
              </a:spcBef>
              <a:spcAft>
                <a:spcPct val="0"/>
              </a:spcAft>
              <a:buClrTx/>
              <a:buSzTx/>
              <a:buNone/>
            </a:pPr>
            <a:r>
              <a:rPr lang="de-DE" altLang="de-DE" sz="1800" dirty="0">
                <a:solidFill>
                  <a:srgbClr val="003366"/>
                </a:solidFill>
                <a:latin typeface="Times New Roman" panose="02020603050405020304" pitchFamily="18" charset="0"/>
                <a:cs typeface="Arial" panose="020B0604020202020204" pitchFamily="34" charset="0"/>
              </a:rPr>
              <a:t>bei Disqualifikation]</a:t>
            </a:r>
          </a:p>
        </p:txBody>
      </p:sp>
    </p:spTree>
    <p:extLst>
      <p:ext uri="{BB962C8B-B14F-4D97-AF65-F5344CB8AC3E}">
        <p14:creationId xmlns:p14="http://schemas.microsoft.com/office/powerpoint/2010/main" val="72550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pic>
        <p:nvPicPr>
          <p:cNvPr id="4" name="Grafik 10">
            <a:extLst>
              <a:ext uri="{FF2B5EF4-FFF2-40B4-BE49-F238E27FC236}">
                <a16:creationId xmlns:a16="http://schemas.microsoft.com/office/drawing/2014/main" id="{4C66FB34-8AEB-8E92-1058-DC5F06EA84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1884" b="32098"/>
          <a:stretch>
            <a:fillRect/>
          </a:stretch>
        </p:blipFill>
        <p:spPr bwMode="auto">
          <a:xfrm>
            <a:off x="0" y="15875"/>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uppieren 4">
            <a:extLst>
              <a:ext uri="{FF2B5EF4-FFF2-40B4-BE49-F238E27FC236}">
                <a16:creationId xmlns:a16="http://schemas.microsoft.com/office/drawing/2014/main" id="{840809AB-0C1A-31AF-C096-8E960B3D8C64}"/>
              </a:ext>
            </a:extLst>
          </p:cNvPr>
          <p:cNvGrpSpPr/>
          <p:nvPr/>
        </p:nvGrpSpPr>
        <p:grpSpPr>
          <a:xfrm>
            <a:off x="3132138" y="2133600"/>
            <a:ext cx="5429250" cy="830263"/>
            <a:chOff x="3132138" y="2133600"/>
            <a:chExt cx="5429250" cy="830263"/>
          </a:xfrm>
        </p:grpSpPr>
        <p:cxnSp>
          <p:nvCxnSpPr>
            <p:cNvPr id="6" name="Gerade Verbindung mit Pfeil 5">
              <a:extLst>
                <a:ext uri="{FF2B5EF4-FFF2-40B4-BE49-F238E27FC236}">
                  <a16:creationId xmlns:a16="http://schemas.microsoft.com/office/drawing/2014/main" id="{5694B8A0-BC2A-1DAB-CE0A-2FA604A0ABFD}"/>
                </a:ext>
              </a:extLst>
            </p:cNvPr>
            <p:cNvCxnSpPr/>
            <p:nvPr/>
          </p:nvCxnSpPr>
          <p:spPr>
            <a:xfrm flipH="1">
              <a:off x="3132138" y="2133600"/>
              <a:ext cx="2879725" cy="358775"/>
            </a:xfrm>
            <a:prstGeom prst="straightConnector1">
              <a:avLst/>
            </a:prstGeom>
            <a:noFill/>
            <a:ln w="31750" cap="flat" cmpd="sng" algn="ctr">
              <a:solidFill>
                <a:srgbClr val="FF0000"/>
              </a:solidFill>
              <a:prstDash val="solid"/>
              <a:tailEnd type="arrow"/>
            </a:ln>
            <a:effectLst/>
          </p:spPr>
        </p:cxnSp>
        <p:cxnSp>
          <p:nvCxnSpPr>
            <p:cNvPr id="7" name="Gerade Verbindung mit Pfeil 6">
              <a:extLst>
                <a:ext uri="{FF2B5EF4-FFF2-40B4-BE49-F238E27FC236}">
                  <a16:creationId xmlns:a16="http://schemas.microsoft.com/office/drawing/2014/main" id="{DD0D2AE2-C3E4-0622-C1F9-AC9AB80947E2}"/>
                </a:ext>
              </a:extLst>
            </p:cNvPr>
            <p:cNvCxnSpPr/>
            <p:nvPr/>
          </p:nvCxnSpPr>
          <p:spPr>
            <a:xfrm flipH="1" flipV="1">
              <a:off x="3132138" y="2719388"/>
              <a:ext cx="2879725" cy="134937"/>
            </a:xfrm>
            <a:prstGeom prst="straightConnector1">
              <a:avLst/>
            </a:prstGeom>
            <a:noFill/>
            <a:ln w="31750" cap="flat" cmpd="sng" algn="ctr">
              <a:solidFill>
                <a:srgbClr val="FF0000"/>
              </a:solidFill>
              <a:prstDash val="solid"/>
              <a:tailEnd type="arrow"/>
            </a:ln>
            <a:effectLst/>
          </p:spPr>
        </p:cxnSp>
        <p:sp>
          <p:nvSpPr>
            <p:cNvPr id="8" name="Textfeld 7">
              <a:extLst>
                <a:ext uri="{FF2B5EF4-FFF2-40B4-BE49-F238E27FC236}">
                  <a16:creationId xmlns:a16="http://schemas.microsoft.com/office/drawing/2014/main" id="{65BEF3E8-700F-613D-C6D9-5F6BEF91D1D2}"/>
                </a:ext>
              </a:extLst>
            </p:cNvPr>
            <p:cNvSpPr txBox="1">
              <a:spLocks noChangeArrowheads="1"/>
            </p:cNvSpPr>
            <p:nvPr/>
          </p:nvSpPr>
          <p:spPr bwMode="auto">
            <a:xfrm>
              <a:off x="6040438" y="2133600"/>
              <a:ext cx="25209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2400" b="1" i="0" u="none" strike="noStrike" kern="0" cap="none" spc="0" normalizeH="0" baseline="0" noProof="0" dirty="0">
                  <a:ln>
                    <a:noFill/>
                  </a:ln>
                  <a:solidFill>
                    <a:srgbClr val="003366"/>
                  </a:solidFill>
                  <a:effectLst/>
                  <a:uLnTx/>
                  <a:uFillTx/>
                  <a:latin typeface="Times New Roman" panose="02020603050405020304" pitchFamily="18" charset="0"/>
                  <a:cs typeface="Arial" panose="020B0604020202020204" pitchFamily="34" charset="0"/>
                </a:rPr>
                <a:t>Zwingend notwendig</a:t>
              </a:r>
            </a:p>
          </p:txBody>
        </p:sp>
      </p:grpSp>
    </p:spTree>
    <p:extLst>
      <p:ext uri="{BB962C8B-B14F-4D97-AF65-F5344CB8AC3E}">
        <p14:creationId xmlns:p14="http://schemas.microsoft.com/office/powerpoint/2010/main" val="2115585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4" name="Rectangle 3">
            <a:extLst>
              <a:ext uri="{FF2B5EF4-FFF2-40B4-BE49-F238E27FC236}">
                <a16:creationId xmlns:a16="http://schemas.microsoft.com/office/drawing/2014/main" id="{1C379E7D-06CB-A58D-AE9F-7883ADFC4F31}"/>
              </a:ext>
            </a:extLst>
          </p:cNvPr>
          <p:cNvSpPr txBox="1">
            <a:spLocks noChangeArrowheads="1"/>
          </p:cNvSpPr>
          <p:nvPr/>
        </p:nvSpPr>
        <p:spPr bwMode="auto">
          <a:xfrm>
            <a:off x="421788" y="1310611"/>
            <a:ext cx="8292262" cy="90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eaLnBrk="1" fontAlgn="base" hangingPunct="1">
              <a:lnSpc>
                <a:spcPct val="80000"/>
              </a:lnSpc>
              <a:spcAft>
                <a:spcPct val="0"/>
              </a:spcAft>
              <a:buClr>
                <a:srgbClr val="003366"/>
              </a:buClr>
              <a:buNone/>
            </a:pPr>
            <a:r>
              <a:rPr lang="de-DE" altLang="de-DE" b="1" dirty="0">
                <a:solidFill>
                  <a:srgbClr val="003366"/>
                </a:solidFill>
                <a:latin typeface="Times New Roman" panose="02020603050405020304" pitchFamily="18" charset="0"/>
                <a:cs typeface="Times New Roman" panose="02020603050405020304" pitchFamily="18" charset="0"/>
              </a:rPr>
              <a:t>Inanspruchnahme einer Rechtsinstanz, aber wie?</a:t>
            </a:r>
          </a:p>
          <a:p>
            <a:pPr eaLnBrk="1" fontAlgn="base" hangingPunct="1">
              <a:lnSpc>
                <a:spcPct val="80000"/>
              </a:lnSpc>
              <a:spcAft>
                <a:spcPct val="0"/>
              </a:spcAft>
              <a:buClr>
                <a:srgbClr val="003366"/>
              </a:buClr>
              <a:buFont typeface="Wingdings" panose="05000000000000000000" pitchFamily="2" charset="2"/>
              <a:buChar char="Ø"/>
            </a:pPr>
            <a:r>
              <a:rPr lang="de-DE" altLang="de-DE" sz="1800" dirty="0">
                <a:solidFill>
                  <a:srgbClr val="002060"/>
                </a:solidFill>
                <a:latin typeface="Times New Roman" panose="02020603050405020304" pitchFamily="18" charset="0"/>
                <a:cs typeface="Times New Roman" panose="02020603050405020304" pitchFamily="18" charset="0"/>
              </a:rPr>
              <a:t>Inanspruchnahme</a:t>
            </a:r>
            <a:r>
              <a:rPr lang="de-DE" altLang="de-DE" sz="1800" dirty="0">
                <a:solidFill>
                  <a:srgbClr val="003366"/>
                </a:solidFill>
                <a:latin typeface="Times New Roman" panose="02020603050405020304" pitchFamily="18" charset="0"/>
                <a:cs typeface="Times New Roman" panose="02020603050405020304" pitchFamily="18" charset="0"/>
              </a:rPr>
              <a:t> der zuständigen Rechtsinstanz ist möglich durch Anträge, </a:t>
            </a:r>
            <a:r>
              <a:rPr lang="de-DE" altLang="de-DE" sz="1800" b="1" dirty="0">
                <a:solidFill>
                  <a:srgbClr val="003366"/>
                </a:solidFill>
                <a:latin typeface="Times New Roman" panose="02020603050405020304" pitchFamily="18" charset="0"/>
                <a:cs typeface="Times New Roman" panose="02020603050405020304" pitchFamily="18" charset="0"/>
              </a:rPr>
              <a:t>Einsprüche</a:t>
            </a:r>
            <a:r>
              <a:rPr lang="de-DE" altLang="de-DE" sz="1800" dirty="0">
                <a:solidFill>
                  <a:srgbClr val="003366"/>
                </a:solidFill>
                <a:latin typeface="Times New Roman" panose="02020603050405020304" pitchFamily="18" charset="0"/>
                <a:cs typeface="Times New Roman" panose="02020603050405020304" pitchFamily="18" charset="0"/>
              </a:rPr>
              <a:t>, Beschwerden, Berufungen und Revisionen (§ 37 Abs. 1 RO DHB)</a:t>
            </a:r>
          </a:p>
        </p:txBody>
      </p:sp>
      <p:sp>
        <p:nvSpPr>
          <p:cNvPr id="5" name="Rectangle 3">
            <a:extLst>
              <a:ext uri="{FF2B5EF4-FFF2-40B4-BE49-F238E27FC236}">
                <a16:creationId xmlns:a16="http://schemas.microsoft.com/office/drawing/2014/main" id="{84514CE3-3054-BAF0-9DCE-9AC224C7D825}"/>
              </a:ext>
            </a:extLst>
          </p:cNvPr>
          <p:cNvSpPr txBox="1">
            <a:spLocks noChangeArrowheads="1"/>
          </p:cNvSpPr>
          <p:nvPr/>
        </p:nvSpPr>
        <p:spPr bwMode="auto">
          <a:xfrm>
            <a:off x="442363" y="2347218"/>
            <a:ext cx="8292262" cy="397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80000"/>
              </a:lnSpc>
              <a:spcAft>
                <a:spcPct val="0"/>
              </a:spcAft>
              <a:buClr>
                <a:srgbClr val="003366"/>
              </a:buClr>
              <a:buFont typeface="Wingdings" panose="05000000000000000000" pitchFamily="2" charset="2"/>
              <a:buNone/>
            </a:pPr>
            <a:r>
              <a:rPr lang="de-DE" altLang="de-DE" b="1" dirty="0">
                <a:solidFill>
                  <a:srgbClr val="003366"/>
                </a:solidFill>
                <a:latin typeface="Times New Roman" panose="02020603050405020304" pitchFamily="18" charset="0"/>
                <a:cs typeface="Times New Roman" panose="02020603050405020304" pitchFamily="18" charset="0"/>
              </a:rPr>
              <a:t>Formvorschriften:</a:t>
            </a:r>
            <a:r>
              <a:rPr lang="de-DE" altLang="de-DE" dirty="0">
                <a:solidFill>
                  <a:srgbClr val="003366"/>
                </a:solidFill>
                <a:latin typeface="Times New Roman" panose="02020603050405020304" pitchFamily="18" charset="0"/>
                <a:cs typeface="Times New Roman" panose="02020603050405020304" pitchFamily="18" charset="0"/>
              </a:rPr>
              <a:t> </a:t>
            </a: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Einspruch in einfacher Ausfertigung zu senden an den Vorsitzenden der zuständigen Rechtsinstanz oder die zuständige Geschäftsstelle -&gt; § 37 Abs. 1 RO DHB</a:t>
            </a:r>
          </a:p>
          <a:p>
            <a:pPr eaLnBrk="1" fontAlgn="base" hangingPunct="1">
              <a:lnSpc>
                <a:spcPct val="80000"/>
              </a:lnSpc>
              <a:spcAft>
                <a:spcPct val="0"/>
              </a:spcAft>
              <a:buClr>
                <a:srgbClr val="003366"/>
              </a:buClr>
            </a:pPr>
            <a:endParaRPr lang="de-DE" altLang="de-DE" sz="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Übermittlung als E-Mailanhang in einem unveränderbaren Format (z.B. PDF oder </a:t>
            </a:r>
            <a:r>
              <a:rPr lang="de-DE" altLang="de-DE" sz="1800" dirty="0" err="1">
                <a:solidFill>
                  <a:srgbClr val="003366"/>
                </a:solidFill>
                <a:latin typeface="Times New Roman" panose="02020603050405020304" pitchFamily="18" charset="0"/>
                <a:cs typeface="Times New Roman" panose="02020603050405020304" pitchFamily="18" charset="0"/>
              </a:rPr>
              <a:t>Tiff</a:t>
            </a:r>
            <a:r>
              <a:rPr lang="de-DE" altLang="de-DE" sz="1800" dirty="0">
                <a:solidFill>
                  <a:srgbClr val="003366"/>
                </a:solidFill>
                <a:latin typeface="Times New Roman" panose="02020603050405020304" pitchFamily="18" charset="0"/>
                <a:cs typeface="Times New Roman" panose="02020603050405020304" pitchFamily="18" charset="0"/>
              </a:rPr>
              <a:t>) ist zulässig und ausreichend -&gt; § 37 Abs. 1, </a:t>
            </a:r>
            <a:r>
              <a:rPr lang="de-DE" altLang="de-DE" sz="1800" dirty="0" err="1">
                <a:solidFill>
                  <a:srgbClr val="003366"/>
                </a:solidFill>
                <a:latin typeface="Times New Roman" panose="02020603050405020304" pitchFamily="18" charset="0"/>
                <a:cs typeface="Times New Roman" panose="02020603050405020304" pitchFamily="18" charset="0"/>
              </a:rPr>
              <a:t>Uabs</a:t>
            </a:r>
            <a:r>
              <a:rPr lang="de-DE" altLang="de-DE" sz="1800" dirty="0">
                <a:solidFill>
                  <a:srgbClr val="003366"/>
                </a:solidFill>
                <a:latin typeface="Times New Roman" panose="02020603050405020304" pitchFamily="18" charset="0"/>
                <a:cs typeface="Times New Roman" panose="02020603050405020304" pitchFamily="18" charset="0"/>
              </a:rPr>
              <a:t>. 2 RO DHB</a:t>
            </a:r>
          </a:p>
          <a:p>
            <a:pPr eaLnBrk="1" fontAlgn="base" hangingPunct="1">
              <a:lnSpc>
                <a:spcPct val="80000"/>
              </a:lnSpc>
              <a:spcAft>
                <a:spcPct val="0"/>
              </a:spcAft>
              <a:buClr>
                <a:srgbClr val="003366"/>
              </a:buClr>
            </a:pPr>
            <a:endParaRPr lang="de-DE" altLang="de-DE" sz="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Gebühren und Auslagenvorschüsse müssen bei Eingang der Antrags- oder der Rechtsbehelfsschrift gezahlt sein oder gleichzeitig gezahlt werden                                     -&gt; § 37 Abs. 2, Satz 1 RO DHB</a:t>
            </a:r>
          </a:p>
          <a:p>
            <a:pPr eaLnBrk="1" fontAlgn="base" hangingPunct="1">
              <a:lnSpc>
                <a:spcPct val="80000"/>
              </a:lnSpc>
              <a:spcAft>
                <a:spcPct val="0"/>
              </a:spcAft>
              <a:buClr>
                <a:srgbClr val="003366"/>
              </a:buClr>
            </a:pPr>
            <a:endParaRPr lang="de-DE" altLang="de-DE" sz="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Antrag auf durchführbare Entscheidung stellen -&gt;§ 37 Abs. 4 RO DHB </a:t>
            </a:r>
          </a:p>
          <a:p>
            <a:pPr eaLnBrk="1" fontAlgn="base" hangingPunct="1">
              <a:lnSpc>
                <a:spcPct val="80000"/>
              </a:lnSpc>
              <a:spcAft>
                <a:spcPct val="0"/>
              </a:spcAft>
              <a:buClr>
                <a:srgbClr val="003366"/>
              </a:buClr>
            </a:pPr>
            <a:endParaRPr lang="de-DE" altLang="de-DE" sz="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Zwei Unterschriften -&gt; § 37 Abs. 5 RO DHB </a:t>
            </a:r>
          </a:p>
          <a:p>
            <a:pPr eaLnBrk="1" fontAlgn="base" hangingPunct="1">
              <a:lnSpc>
                <a:spcPct val="80000"/>
              </a:lnSpc>
              <a:spcAft>
                <a:spcPct val="0"/>
              </a:spcAft>
              <a:buClr>
                <a:srgbClr val="003366"/>
              </a:buClr>
            </a:pPr>
            <a:endParaRPr lang="de-DE" altLang="de-DE" sz="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Namen und Funktionen in Druckbuchstaben wiederholen -&gt; § 37 Abs. 5 RO DHB</a:t>
            </a:r>
          </a:p>
          <a:p>
            <a:pPr eaLnBrk="1" fontAlgn="base" hangingPunct="1">
              <a:lnSpc>
                <a:spcPct val="80000"/>
              </a:lnSpc>
              <a:spcAft>
                <a:spcPct val="0"/>
              </a:spcAft>
              <a:buClr>
                <a:srgbClr val="003366"/>
              </a:buClr>
            </a:pPr>
            <a:endParaRPr lang="de-DE" altLang="de-DE" sz="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sz="1800" dirty="0">
                <a:solidFill>
                  <a:srgbClr val="003366"/>
                </a:solidFill>
                <a:latin typeface="Times New Roman" panose="02020603050405020304" pitchFamily="18" charset="0"/>
                <a:cs typeface="Times New Roman" panose="02020603050405020304" pitchFamily="18" charset="0"/>
              </a:rPr>
              <a:t>Eine Vollmacht muss den Formvorschriften des § 37 Abs. 5 RO DHB entsprechen</a:t>
            </a:r>
          </a:p>
          <a:p>
            <a:pPr eaLnBrk="1" fontAlgn="base" hangingPunct="1">
              <a:lnSpc>
                <a:spcPct val="80000"/>
              </a:lnSpc>
              <a:spcAft>
                <a:spcPct val="0"/>
              </a:spcAft>
              <a:buClr>
                <a:srgbClr val="003366"/>
              </a:buClr>
            </a:pPr>
            <a:endParaRPr lang="de-DE" altLang="de-DE" sz="1800" dirty="0">
              <a:solidFill>
                <a:srgbClr val="0033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74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9" dur="500"/>
                                        <p:tgtEl>
                                          <p:spTgt spid="5">
                                            <p:txEl>
                                              <p:pRg st="1" end="1"/>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p:cTn id="31"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3" dur="500"/>
                                        <p:tgtEl>
                                          <p:spTgt spid="5">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barn(inVertical)">
                                      <p:cBhvr>
                                        <p:cTn id="38" dur="500"/>
                                        <p:tgtEl>
                                          <p:spTgt spid="5">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 calcmode="lin" valueType="num">
                                      <p:cBhvr>
                                        <p:cTn id="43" dur="1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11" end="11"/>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11" end="11"/>
                                            </p:txEl>
                                          </p:spTgt>
                                        </p:tgtEl>
                                        <p:attrNameLst>
                                          <p:attrName>style.rotation</p:attrName>
                                        </p:attrNameLst>
                                      </p:cBhvr>
                                      <p:tavLst>
                                        <p:tav tm="0">
                                          <p:val>
                                            <p:fltVal val="90"/>
                                          </p:val>
                                        </p:tav>
                                        <p:tav tm="100000">
                                          <p:val>
                                            <p:fltVal val="0"/>
                                          </p:val>
                                        </p:tav>
                                      </p:tavLst>
                                    </p:anim>
                                    <p:animEffect transition="in" filter="fade">
                                      <p:cBhvr>
                                        <p:cTn id="46" dur="1000"/>
                                        <p:tgtEl>
                                          <p:spTgt spid="5">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anim calcmode="lin" valueType="num">
                                      <p:cBhvr>
                                        <p:cTn id="51" dur="5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52" dur="500" fill="hold"/>
                                        <p:tgtEl>
                                          <p:spTgt spid="5">
                                            <p:txEl>
                                              <p:pRg st="13" end="13"/>
                                            </p:txEl>
                                          </p:spTgt>
                                        </p:tgtEl>
                                        <p:attrNameLst>
                                          <p:attrName>ppt_h</p:attrName>
                                        </p:attrNameLst>
                                      </p:cBhvr>
                                      <p:tavLst>
                                        <p:tav tm="0">
                                          <p:val>
                                            <p:fltVal val="0"/>
                                          </p:val>
                                        </p:tav>
                                        <p:tav tm="100000">
                                          <p:val>
                                            <p:strVal val="#ppt_h"/>
                                          </p:val>
                                        </p:tav>
                                      </p:tavLst>
                                    </p:anim>
                                    <p:animEffect transition="in" filter="fade">
                                      <p:cBhvr>
                                        <p:cTn id="53"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4" name="Rectangle 3">
            <a:extLst>
              <a:ext uri="{FF2B5EF4-FFF2-40B4-BE49-F238E27FC236}">
                <a16:creationId xmlns:a16="http://schemas.microsoft.com/office/drawing/2014/main" id="{1C379E7D-06CB-A58D-AE9F-7883ADFC4F31}"/>
              </a:ext>
            </a:extLst>
          </p:cNvPr>
          <p:cNvSpPr txBox="1">
            <a:spLocks noChangeArrowheads="1"/>
          </p:cNvSpPr>
          <p:nvPr/>
        </p:nvSpPr>
        <p:spPr bwMode="auto">
          <a:xfrm>
            <a:off x="385481" y="1310609"/>
            <a:ext cx="7837488" cy="5328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80000"/>
              </a:lnSpc>
              <a:spcAft>
                <a:spcPct val="0"/>
              </a:spcAft>
              <a:buClr>
                <a:srgbClr val="003366"/>
              </a:buClr>
            </a:pPr>
            <a:r>
              <a:rPr lang="de-DE" altLang="de-DE" sz="2400" b="1" dirty="0">
                <a:solidFill>
                  <a:srgbClr val="003366"/>
                </a:solidFill>
                <a:latin typeface="Times New Roman" panose="02020603050405020304" pitchFamily="18" charset="0"/>
                <a:cs typeface="Times New Roman" panose="02020603050405020304" pitchFamily="18" charset="0"/>
              </a:rPr>
              <a:t>Rechtsbehelfsfristen:</a:t>
            </a:r>
          </a:p>
          <a:p>
            <a:pPr marL="0" indent="358775" eaLnBrk="1" fontAlgn="base" hangingPunct="1">
              <a:lnSpc>
                <a:spcPct val="80000"/>
              </a:lnSpc>
              <a:spcAft>
                <a:spcPct val="0"/>
              </a:spcAft>
              <a:buClr>
                <a:srgbClr val="003366"/>
              </a:buClr>
              <a:buNone/>
            </a:pPr>
            <a:r>
              <a:rPr lang="de-DE" altLang="de-DE" dirty="0">
                <a:solidFill>
                  <a:srgbClr val="003366"/>
                </a:solidFill>
                <a:latin typeface="Times New Roman" panose="02020603050405020304" pitchFamily="18" charset="0"/>
                <a:cs typeface="Times New Roman" panose="02020603050405020304" pitchFamily="18" charset="0"/>
              </a:rPr>
              <a:t>Innerhalb von </a:t>
            </a:r>
          </a:p>
          <a:p>
            <a:pPr marL="0" indent="358775" eaLnBrk="1" fontAlgn="base" hangingPunct="1">
              <a:lnSpc>
                <a:spcPct val="80000"/>
              </a:lnSpc>
              <a:spcAft>
                <a:spcPct val="0"/>
              </a:spcAft>
              <a:buClr>
                <a:srgbClr val="003366"/>
              </a:buClr>
              <a:buNone/>
            </a:pPr>
            <a:endParaRPr lang="de-DE" altLang="de-DE" dirty="0">
              <a:solidFill>
                <a:srgbClr val="003366"/>
              </a:solidFill>
              <a:latin typeface="Times New Roman" panose="02020603050405020304" pitchFamily="18" charset="0"/>
              <a:cs typeface="Times New Roman" panose="02020603050405020304" pitchFamily="18" charset="0"/>
            </a:endParaRPr>
          </a:p>
          <a:p>
            <a:pPr marL="358775" indent="0" eaLnBrk="1" fontAlgn="base" hangingPunct="1">
              <a:lnSpc>
                <a:spcPct val="80000"/>
              </a:lnSpc>
              <a:spcAft>
                <a:spcPct val="0"/>
              </a:spcAft>
              <a:buClr>
                <a:srgbClr val="003366"/>
              </a:buClr>
              <a:buNone/>
            </a:pPr>
            <a:r>
              <a:rPr lang="de-DE" altLang="de-DE" b="1" dirty="0">
                <a:solidFill>
                  <a:srgbClr val="003366"/>
                </a:solidFill>
                <a:latin typeface="Times New Roman" panose="02020603050405020304" pitchFamily="18" charset="0"/>
                <a:cs typeface="Times New Roman" panose="02020603050405020304" pitchFamily="18" charset="0"/>
              </a:rPr>
              <a:t>3 Tagen </a:t>
            </a:r>
            <a:r>
              <a:rPr lang="de-DE" altLang="de-DE" dirty="0">
                <a:solidFill>
                  <a:srgbClr val="003366"/>
                </a:solidFill>
                <a:latin typeface="Times New Roman" panose="02020603050405020304" pitchFamily="18" charset="0"/>
                <a:cs typeface="Times New Roman" panose="02020603050405020304" pitchFamily="18" charset="0"/>
              </a:rPr>
              <a:t>bei Einsprüchen gegen die Wertung eines Spiels oder einer Disqualifikation (§ 39 Abs. 1 RO DHB) oder </a:t>
            </a:r>
            <a:r>
              <a:rPr lang="de-DE" altLang="de-DE" b="1" dirty="0">
                <a:solidFill>
                  <a:srgbClr val="003366"/>
                </a:solidFill>
                <a:latin typeface="Times New Roman" panose="02020603050405020304" pitchFamily="18" charset="0"/>
                <a:cs typeface="Times New Roman" panose="02020603050405020304" pitchFamily="18" charset="0"/>
              </a:rPr>
              <a:t>2 Wochen </a:t>
            </a:r>
            <a:r>
              <a:rPr lang="de-DE" altLang="de-DE" dirty="0">
                <a:solidFill>
                  <a:srgbClr val="003366"/>
                </a:solidFill>
                <a:latin typeface="Times New Roman" panose="02020603050405020304" pitchFamily="18" charset="0"/>
                <a:cs typeface="Times New Roman" panose="02020603050405020304" pitchFamily="18" charset="0"/>
              </a:rPr>
              <a:t>wegen der Mitwirkung eines/r nicht spielberechtigten/nicht teilnahmeberechtigten Spielers/Spielerin</a:t>
            </a:r>
          </a:p>
          <a:p>
            <a:pPr marL="358775" indent="0" eaLnBrk="1" fontAlgn="base" hangingPunct="1">
              <a:lnSpc>
                <a:spcPct val="80000"/>
              </a:lnSpc>
              <a:spcAft>
                <a:spcPct val="0"/>
              </a:spcAft>
              <a:buClr>
                <a:srgbClr val="003366"/>
              </a:buClr>
              <a:buNone/>
            </a:pPr>
            <a:endParaRPr lang="de-DE" altLang="de-DE" dirty="0">
              <a:solidFill>
                <a:srgbClr val="003366"/>
              </a:solidFill>
              <a:latin typeface="Times New Roman" panose="02020603050405020304" pitchFamily="18" charset="0"/>
              <a:cs typeface="Times New Roman" panose="02020603050405020304" pitchFamily="18" charset="0"/>
            </a:endParaRPr>
          </a:p>
          <a:p>
            <a:pPr marL="358775" indent="0" eaLnBrk="1" fontAlgn="base" hangingPunct="1">
              <a:lnSpc>
                <a:spcPct val="80000"/>
              </a:lnSpc>
              <a:spcAft>
                <a:spcPct val="0"/>
              </a:spcAft>
              <a:buClr>
                <a:srgbClr val="003366"/>
              </a:buClr>
              <a:buNone/>
            </a:pPr>
            <a:r>
              <a:rPr lang="de-DE" altLang="de-DE" dirty="0">
                <a:solidFill>
                  <a:srgbClr val="003366"/>
                </a:solidFill>
                <a:latin typeface="Times New Roman" panose="02020603050405020304" pitchFamily="18" charset="0"/>
                <a:cs typeface="Times New Roman" panose="02020603050405020304" pitchFamily="18" charset="0"/>
              </a:rPr>
              <a:t>2 Wochen gegen Entscheidungen der Spielleitenden Stellen, der Verwaltungsinstanzen (Organe, Ausschüsse, Kommissionen) </a:t>
            </a:r>
          </a:p>
          <a:p>
            <a:pPr marL="358775" indent="0" eaLnBrk="1" fontAlgn="base" hangingPunct="1">
              <a:lnSpc>
                <a:spcPct val="80000"/>
              </a:lnSpc>
              <a:spcAft>
                <a:spcPct val="0"/>
              </a:spcAft>
              <a:buClr>
                <a:srgbClr val="003366"/>
              </a:buClr>
              <a:buNone/>
            </a:pPr>
            <a:r>
              <a:rPr lang="de-DE" altLang="de-DE" dirty="0">
                <a:solidFill>
                  <a:srgbClr val="003366"/>
                </a:solidFill>
                <a:latin typeface="Times New Roman" panose="02020603050405020304" pitchFamily="18" charset="0"/>
                <a:cs typeface="Times New Roman" panose="02020603050405020304" pitchFamily="18" charset="0"/>
              </a:rPr>
              <a:t>(§ 39 Abs. 2 RO DHB)</a:t>
            </a:r>
          </a:p>
          <a:p>
            <a:pPr marL="358775" indent="0" eaLnBrk="1" fontAlgn="base" hangingPunct="1">
              <a:lnSpc>
                <a:spcPct val="80000"/>
              </a:lnSpc>
              <a:spcAft>
                <a:spcPct val="0"/>
              </a:spcAft>
              <a:buClr>
                <a:srgbClr val="003366"/>
              </a:buClr>
              <a:buNone/>
            </a:pPr>
            <a:endParaRPr lang="de-DE" altLang="de-DE" dirty="0">
              <a:solidFill>
                <a:srgbClr val="003366"/>
              </a:solidFill>
              <a:latin typeface="Times New Roman" panose="02020603050405020304" pitchFamily="18" charset="0"/>
              <a:cs typeface="Times New Roman" panose="02020603050405020304" pitchFamily="18" charset="0"/>
            </a:endParaRPr>
          </a:p>
          <a:p>
            <a:pPr marL="358775" indent="0" eaLnBrk="1" fontAlgn="base" hangingPunct="1">
              <a:lnSpc>
                <a:spcPct val="80000"/>
              </a:lnSpc>
              <a:spcAft>
                <a:spcPct val="0"/>
              </a:spcAft>
              <a:buClr>
                <a:srgbClr val="003366"/>
              </a:buClr>
              <a:buNone/>
            </a:pPr>
            <a:r>
              <a:rPr lang="de-DE" altLang="de-DE" dirty="0">
                <a:solidFill>
                  <a:srgbClr val="003366"/>
                </a:solidFill>
                <a:latin typeface="Times New Roman" panose="02020603050405020304" pitchFamily="18" charset="0"/>
                <a:cs typeface="Times New Roman" panose="02020603050405020304" pitchFamily="18" charset="0"/>
              </a:rPr>
              <a:t>2 Wochen bei Beschwerden, Berufungen und Revisionen nach Zugang der Ausfertigung der angefochtenen Entscheidung</a:t>
            </a:r>
          </a:p>
          <a:p>
            <a:pPr marL="358775" indent="0" eaLnBrk="1" fontAlgn="base" hangingPunct="1">
              <a:lnSpc>
                <a:spcPct val="80000"/>
              </a:lnSpc>
              <a:spcAft>
                <a:spcPct val="0"/>
              </a:spcAft>
              <a:buClr>
                <a:srgbClr val="003366"/>
              </a:buClr>
              <a:buNone/>
            </a:pPr>
            <a:endParaRPr lang="de-DE" altLang="de-DE" sz="1800" dirty="0">
              <a:solidFill>
                <a:srgbClr val="003366"/>
              </a:solidFill>
              <a:latin typeface="Times New Roman" panose="02020603050405020304" pitchFamily="18" charset="0"/>
              <a:cs typeface="Times New Roman" panose="02020603050405020304" pitchFamily="18" charset="0"/>
            </a:endParaRPr>
          </a:p>
          <a:p>
            <a:pPr eaLnBrk="1" fontAlgn="base" hangingPunct="1">
              <a:lnSpc>
                <a:spcPct val="80000"/>
              </a:lnSpc>
              <a:spcAft>
                <a:spcPct val="0"/>
              </a:spcAft>
              <a:buClr>
                <a:srgbClr val="003366"/>
              </a:buClr>
            </a:pPr>
            <a:r>
              <a:rPr lang="de-DE" altLang="de-DE" dirty="0">
                <a:solidFill>
                  <a:srgbClr val="003366"/>
                </a:solidFill>
                <a:latin typeface="Times New Roman" panose="02020603050405020304" pitchFamily="18" charset="0"/>
                <a:cs typeface="Times New Roman" panose="02020603050405020304" pitchFamily="18" charset="0"/>
              </a:rPr>
              <a:t>Bei sämtlichen Fristen wird der Tag des Ereignisses, der Bekanntgabe oder der Zugang einer Entscheidung nicht mitgerechnet, sofern es nicht anders geregelt ist (§ 41 Abs. 2 RO DHB)</a:t>
            </a:r>
          </a:p>
          <a:p>
            <a:pPr eaLnBrk="1" fontAlgn="base" hangingPunct="1">
              <a:lnSpc>
                <a:spcPct val="80000"/>
              </a:lnSpc>
              <a:spcAft>
                <a:spcPct val="0"/>
              </a:spcAft>
              <a:buClr>
                <a:srgbClr val="003366"/>
              </a:buClr>
              <a:buFont typeface="Wingdings" panose="05000000000000000000" pitchFamily="2" charset="2"/>
              <a:buNone/>
            </a:pPr>
            <a:endParaRPr lang="de-DE" altLang="de-DE" sz="1000" dirty="0">
              <a:solidFill>
                <a:srgbClr val="0033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0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0" dur="500"/>
                                        <p:tgtEl>
                                          <p:spTgt spid="4">
                                            <p:txEl>
                                              <p:pRg st="5" end="5"/>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randombar(horizontal)">
                                      <p:cBhvr>
                                        <p:cTn id="23" dur="5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randombar(horizontal)">
                                      <p:cBhvr>
                                        <p:cTn id="28" dur="500"/>
                                        <p:tgtEl>
                                          <p:spTgt spid="4">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randombar(horizontal)">
                                      <p:cBhvr>
                                        <p:cTn id="3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4" name="Text Box 6">
            <a:extLst>
              <a:ext uri="{FF2B5EF4-FFF2-40B4-BE49-F238E27FC236}">
                <a16:creationId xmlns:a16="http://schemas.microsoft.com/office/drawing/2014/main" id="{964505D0-7D97-A9DB-516C-CF75796705D8}"/>
              </a:ext>
            </a:extLst>
          </p:cNvPr>
          <p:cNvSpPr txBox="1">
            <a:spLocks noChangeArrowheads="1"/>
          </p:cNvSpPr>
          <p:nvPr/>
        </p:nvSpPr>
        <p:spPr bwMode="auto">
          <a:xfrm>
            <a:off x="325492" y="1516824"/>
            <a:ext cx="8319334"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spcBef>
                <a:spcPct val="0"/>
              </a:spcBef>
              <a:spcAft>
                <a:spcPct val="0"/>
              </a:spcAft>
              <a:buClrTx/>
              <a:buSzTx/>
              <a:buFontTx/>
              <a:buNone/>
            </a:pPr>
            <a:r>
              <a:rPr lang="de-DE" altLang="de-DE" sz="2400" b="1" dirty="0">
                <a:solidFill>
                  <a:srgbClr val="002060"/>
                </a:solidFill>
                <a:latin typeface="Times New Roman" panose="02020603050405020304" pitchFamily="18" charset="0"/>
                <a:cs typeface="Arial" panose="020B0604020202020204" pitchFamily="34" charset="0"/>
              </a:rPr>
              <a:t>Gebühren und Auslagenvorschüsse bei Inanspruchnahme der Rechtsinstanzen des BHV </a:t>
            </a:r>
          </a:p>
          <a:p>
            <a:pPr eaLnBrk="1" fontAlgn="base" hangingPunct="1">
              <a:spcBef>
                <a:spcPct val="0"/>
              </a:spcBef>
              <a:spcAft>
                <a:spcPct val="0"/>
              </a:spcAft>
              <a:buClrTx/>
              <a:buSzTx/>
              <a:buFontTx/>
              <a:buNone/>
            </a:pPr>
            <a:r>
              <a:rPr lang="de-DE" altLang="de-DE" dirty="0">
                <a:solidFill>
                  <a:srgbClr val="002060"/>
                </a:solidFill>
                <a:latin typeface="Times New Roman" panose="02020603050405020304" pitchFamily="18" charset="0"/>
                <a:cs typeface="Arial" panose="020B0604020202020204" pitchFamily="34" charset="0"/>
              </a:rPr>
              <a:t>(§ 5 RO BHV </a:t>
            </a:r>
            <a:r>
              <a:rPr lang="de-DE" altLang="de-DE" dirty="0" err="1">
                <a:solidFill>
                  <a:srgbClr val="002060"/>
                </a:solidFill>
                <a:latin typeface="Times New Roman" panose="02020603050405020304" pitchFamily="18" charset="0"/>
                <a:cs typeface="Arial" panose="020B0604020202020204" pitchFamily="34" charset="0"/>
              </a:rPr>
              <a:t>i.V.m</a:t>
            </a:r>
            <a:r>
              <a:rPr lang="de-DE" altLang="de-DE" dirty="0">
                <a:solidFill>
                  <a:srgbClr val="002060"/>
                </a:solidFill>
                <a:latin typeface="Times New Roman" panose="02020603050405020304" pitchFamily="18" charset="0"/>
                <a:cs typeface="Arial" panose="020B0604020202020204" pitchFamily="34" charset="0"/>
              </a:rPr>
              <a:t>. Ziffer 6.1/6.2 Gebührenordnung BHV):</a:t>
            </a:r>
          </a:p>
        </p:txBody>
      </p:sp>
      <p:sp>
        <p:nvSpPr>
          <p:cNvPr id="5" name="Text Box 7">
            <a:extLst>
              <a:ext uri="{FF2B5EF4-FFF2-40B4-BE49-F238E27FC236}">
                <a16:creationId xmlns:a16="http://schemas.microsoft.com/office/drawing/2014/main" id="{1826AF53-130E-9979-CD8A-2C2AD387FBDA}"/>
              </a:ext>
            </a:extLst>
          </p:cNvPr>
          <p:cNvSpPr txBox="1">
            <a:spLocks noChangeArrowheads="1"/>
          </p:cNvSpPr>
          <p:nvPr/>
        </p:nvSpPr>
        <p:spPr bwMode="auto">
          <a:xfrm>
            <a:off x="469900" y="2910672"/>
            <a:ext cx="410210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spcBef>
                <a:spcPct val="0"/>
              </a:spcBef>
              <a:spcAft>
                <a:spcPct val="0"/>
              </a:spcAft>
              <a:buClrTx/>
              <a:buSzTx/>
              <a:buFontTx/>
              <a:buNone/>
            </a:pPr>
            <a:r>
              <a:rPr lang="de-DE" altLang="de-DE" sz="2400" b="1" dirty="0">
                <a:solidFill>
                  <a:srgbClr val="002060"/>
                </a:solidFill>
                <a:latin typeface="Times New Roman" panose="02020603050405020304" pitchFamily="18" charset="0"/>
                <a:cs typeface="Arial" panose="020B0604020202020204" pitchFamily="34" charset="0"/>
              </a:rPr>
              <a:t>Gebühren:</a:t>
            </a:r>
          </a:p>
          <a:p>
            <a:pPr eaLnBrk="1" fontAlgn="base" hangingPunct="1">
              <a:spcBef>
                <a:spcPct val="0"/>
              </a:spcBef>
              <a:spcAft>
                <a:spcPct val="0"/>
              </a:spcAft>
              <a:buClrTx/>
              <a:buSzTx/>
              <a:buFontTx/>
              <a:buNone/>
            </a:pPr>
            <a:r>
              <a:rPr lang="de-DE" altLang="de-DE" sz="1800" b="1" dirty="0">
                <a:solidFill>
                  <a:srgbClr val="002060"/>
                </a:solidFill>
                <a:latin typeface="Times New Roman" panose="02020603050405020304" pitchFamily="18" charset="0"/>
                <a:cs typeface="Arial" panose="020B0604020202020204" pitchFamily="34" charset="0"/>
              </a:rPr>
              <a:t>25 € bei Einsprüchen gegen Bescheide der spielleitenden Stellen und Verwaltungsinstanzen </a:t>
            </a:r>
          </a:p>
          <a:p>
            <a:pPr indent="-12700" eaLnBrk="1" fontAlgn="base" hangingPunct="1">
              <a:spcBef>
                <a:spcPct val="0"/>
              </a:spcBef>
              <a:spcAft>
                <a:spcPct val="0"/>
              </a:spcAft>
              <a:buClrTx/>
              <a:buSzTx/>
              <a:buFontTx/>
              <a:buNone/>
            </a:pPr>
            <a:r>
              <a:rPr lang="de-DE" altLang="de-DE" sz="1800" dirty="0">
                <a:solidFill>
                  <a:srgbClr val="002060"/>
                </a:solidFill>
                <a:latin typeface="Times New Roman" panose="02020603050405020304" pitchFamily="18" charset="0"/>
                <a:cs typeface="Arial" panose="020B0604020202020204" pitchFamily="34" charset="0"/>
              </a:rPr>
              <a:t>(Ziffer 6.1 </a:t>
            </a:r>
            <a:r>
              <a:rPr lang="de-DE" altLang="de-DE" sz="1800" dirty="0" err="1">
                <a:solidFill>
                  <a:srgbClr val="002060"/>
                </a:solidFill>
                <a:latin typeface="Times New Roman" panose="02020603050405020304" pitchFamily="18" charset="0"/>
                <a:cs typeface="Arial" panose="020B0604020202020204" pitchFamily="34" charset="0"/>
              </a:rPr>
              <a:t>GebO</a:t>
            </a:r>
            <a:r>
              <a:rPr lang="de-DE" altLang="de-DE" sz="1800" dirty="0">
                <a:solidFill>
                  <a:srgbClr val="002060"/>
                </a:solidFill>
                <a:latin typeface="Times New Roman" panose="02020603050405020304" pitchFamily="18" charset="0"/>
                <a:cs typeface="Arial" panose="020B0604020202020204" pitchFamily="34" charset="0"/>
              </a:rPr>
              <a:t> BHV)</a:t>
            </a:r>
          </a:p>
          <a:p>
            <a:pPr indent="-12700" eaLnBrk="1" fontAlgn="base" hangingPunct="1">
              <a:spcBef>
                <a:spcPct val="0"/>
              </a:spcBef>
              <a:spcAft>
                <a:spcPct val="0"/>
              </a:spcAft>
              <a:buClrTx/>
              <a:buSzTx/>
              <a:buFontTx/>
              <a:buNone/>
            </a:pPr>
            <a:endParaRPr lang="de-DE" altLang="de-DE" sz="18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r>
              <a:rPr lang="de-DE" altLang="de-DE" sz="1800" b="1" dirty="0">
                <a:solidFill>
                  <a:srgbClr val="002060"/>
                </a:solidFill>
                <a:latin typeface="Times New Roman" panose="02020603050405020304" pitchFamily="18" charset="0"/>
                <a:cs typeface="Arial" panose="020B0604020202020204" pitchFamily="34" charset="0"/>
              </a:rPr>
              <a:t>75 € Verbandssportgericht </a:t>
            </a:r>
          </a:p>
          <a:p>
            <a:pPr indent="-12700" eaLnBrk="1" fontAlgn="base" hangingPunct="1">
              <a:spcBef>
                <a:spcPct val="0"/>
              </a:spcBef>
              <a:spcAft>
                <a:spcPct val="0"/>
              </a:spcAft>
              <a:buClrTx/>
              <a:buSzTx/>
              <a:buFontTx/>
              <a:buNone/>
            </a:pPr>
            <a:r>
              <a:rPr lang="de-DE" altLang="de-DE" sz="1800" dirty="0">
                <a:solidFill>
                  <a:srgbClr val="002060"/>
                </a:solidFill>
                <a:latin typeface="Times New Roman" panose="02020603050405020304" pitchFamily="18" charset="0"/>
                <a:cs typeface="Arial" panose="020B0604020202020204" pitchFamily="34" charset="0"/>
              </a:rPr>
              <a:t>(Ziffer 6.2.1 der </a:t>
            </a:r>
            <a:r>
              <a:rPr lang="de-DE" altLang="de-DE" sz="1800" dirty="0" err="1">
                <a:solidFill>
                  <a:srgbClr val="002060"/>
                </a:solidFill>
                <a:latin typeface="Times New Roman" panose="02020603050405020304" pitchFamily="18" charset="0"/>
                <a:cs typeface="Arial" panose="020B0604020202020204" pitchFamily="34" charset="0"/>
              </a:rPr>
              <a:t>GebO</a:t>
            </a:r>
            <a:r>
              <a:rPr lang="de-DE" altLang="de-DE" sz="1800" dirty="0">
                <a:solidFill>
                  <a:srgbClr val="002060"/>
                </a:solidFill>
                <a:latin typeface="Times New Roman" panose="02020603050405020304" pitchFamily="18" charset="0"/>
                <a:cs typeface="Arial" panose="020B0604020202020204" pitchFamily="34" charset="0"/>
              </a:rPr>
              <a:t> BHV)</a:t>
            </a:r>
          </a:p>
          <a:p>
            <a:pPr indent="-12700" eaLnBrk="1" fontAlgn="base" hangingPunct="1">
              <a:spcBef>
                <a:spcPct val="0"/>
              </a:spcBef>
              <a:spcAft>
                <a:spcPct val="0"/>
              </a:spcAft>
              <a:buClrTx/>
              <a:buSzTx/>
              <a:buFontTx/>
              <a:buNone/>
            </a:pPr>
            <a:endParaRPr lang="de-DE" altLang="de-DE" sz="18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r>
              <a:rPr lang="de-DE" altLang="de-DE" sz="1800" b="1" dirty="0">
                <a:solidFill>
                  <a:srgbClr val="002060"/>
                </a:solidFill>
                <a:latin typeface="Times New Roman" panose="02020603050405020304" pitchFamily="18" charset="0"/>
                <a:cs typeface="Arial" panose="020B0604020202020204" pitchFamily="34" charset="0"/>
              </a:rPr>
              <a:t>100 € Verbandsgericht</a:t>
            </a:r>
          </a:p>
          <a:p>
            <a:pPr indent="-12700" eaLnBrk="1" fontAlgn="base" hangingPunct="1">
              <a:spcBef>
                <a:spcPct val="0"/>
              </a:spcBef>
              <a:spcAft>
                <a:spcPct val="0"/>
              </a:spcAft>
              <a:buClrTx/>
              <a:buSzTx/>
              <a:buFontTx/>
              <a:buNone/>
            </a:pPr>
            <a:r>
              <a:rPr lang="de-DE" altLang="de-DE" sz="1800" dirty="0">
                <a:solidFill>
                  <a:srgbClr val="002060"/>
                </a:solidFill>
                <a:latin typeface="Times New Roman" panose="02020603050405020304" pitchFamily="18" charset="0"/>
                <a:cs typeface="Arial" panose="020B0604020202020204" pitchFamily="34" charset="0"/>
              </a:rPr>
              <a:t>(Ziffer 6.2.2 der </a:t>
            </a:r>
            <a:r>
              <a:rPr lang="de-DE" altLang="de-DE" sz="1800" dirty="0" err="1">
                <a:solidFill>
                  <a:srgbClr val="002060"/>
                </a:solidFill>
                <a:latin typeface="Times New Roman" panose="02020603050405020304" pitchFamily="18" charset="0"/>
                <a:cs typeface="Arial" panose="020B0604020202020204" pitchFamily="34" charset="0"/>
              </a:rPr>
              <a:t>GebO</a:t>
            </a:r>
            <a:r>
              <a:rPr lang="de-DE" altLang="de-DE" sz="1800" dirty="0">
                <a:solidFill>
                  <a:srgbClr val="002060"/>
                </a:solidFill>
                <a:latin typeface="Times New Roman" panose="02020603050405020304" pitchFamily="18" charset="0"/>
                <a:cs typeface="Arial" panose="020B0604020202020204" pitchFamily="34" charset="0"/>
              </a:rPr>
              <a:t> BHV)</a:t>
            </a:r>
          </a:p>
          <a:p>
            <a:pPr eaLnBrk="1" fontAlgn="base" hangingPunct="1">
              <a:spcBef>
                <a:spcPct val="0"/>
              </a:spcBef>
              <a:spcAft>
                <a:spcPct val="0"/>
              </a:spcAft>
              <a:buClrTx/>
              <a:buSzTx/>
              <a:buFontTx/>
              <a:buNone/>
            </a:pPr>
            <a:endParaRPr lang="de-DE" altLang="de-DE" sz="1400" dirty="0">
              <a:solidFill>
                <a:srgbClr val="002060"/>
              </a:solidFill>
              <a:latin typeface="Times New Roman" panose="02020603050405020304" pitchFamily="18" charset="0"/>
              <a:cs typeface="Arial" panose="020B0604020202020204" pitchFamily="34" charset="0"/>
            </a:endParaRPr>
          </a:p>
        </p:txBody>
      </p:sp>
      <p:sp>
        <p:nvSpPr>
          <p:cNvPr id="6" name="Text Box 8">
            <a:extLst>
              <a:ext uri="{FF2B5EF4-FFF2-40B4-BE49-F238E27FC236}">
                <a16:creationId xmlns:a16="http://schemas.microsoft.com/office/drawing/2014/main" id="{7B9E1730-647A-F2B2-5392-0EF3403AED7D}"/>
              </a:ext>
            </a:extLst>
          </p:cNvPr>
          <p:cNvSpPr txBox="1">
            <a:spLocks noChangeArrowheads="1"/>
          </p:cNvSpPr>
          <p:nvPr/>
        </p:nvSpPr>
        <p:spPr bwMode="auto">
          <a:xfrm>
            <a:off x="5755451" y="3072948"/>
            <a:ext cx="29225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spcBef>
                <a:spcPct val="0"/>
              </a:spcBef>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Auslagenvorschuss:</a:t>
            </a:r>
          </a:p>
          <a:p>
            <a:pPr eaLnBrk="1" fontAlgn="base" hangingPunct="1">
              <a:spcBef>
                <a:spcPct val="0"/>
              </a:spcBef>
              <a:spcAft>
                <a:spcPct val="0"/>
              </a:spcAft>
              <a:buClrTx/>
              <a:buSzTx/>
              <a:buFontTx/>
              <a:buNone/>
            </a:pPr>
            <a:r>
              <a:rPr lang="de-DE" altLang="de-DE" sz="1800" dirty="0">
                <a:solidFill>
                  <a:srgbClr val="002060"/>
                </a:solidFill>
                <a:latin typeface="Times New Roman" panose="02020603050405020304" pitchFamily="18" charset="0"/>
                <a:cs typeface="Times New Roman" panose="02020603050405020304" pitchFamily="18" charset="0"/>
              </a:rPr>
              <a:t>300 € nur dann, wenn ein </a:t>
            </a:r>
          </a:p>
          <a:p>
            <a:pPr eaLnBrk="1" fontAlgn="base" hangingPunct="1">
              <a:spcBef>
                <a:spcPct val="0"/>
              </a:spcBef>
              <a:spcAft>
                <a:spcPct val="0"/>
              </a:spcAft>
              <a:buClrTx/>
              <a:buSzTx/>
              <a:buFontTx/>
              <a:buNone/>
            </a:pPr>
            <a:r>
              <a:rPr lang="de-DE" altLang="de-DE" sz="1800" dirty="0">
                <a:solidFill>
                  <a:srgbClr val="002060"/>
                </a:solidFill>
                <a:latin typeface="Times New Roman" panose="02020603050405020304" pitchFamily="18" charset="0"/>
                <a:cs typeface="Times New Roman" panose="02020603050405020304" pitchFamily="18" charset="0"/>
              </a:rPr>
              <a:t>Betroffener das Sportgericht </a:t>
            </a:r>
          </a:p>
          <a:p>
            <a:pPr marL="0" indent="0" eaLnBrk="1" fontAlgn="base" hangingPunct="1">
              <a:spcBef>
                <a:spcPct val="0"/>
              </a:spcBef>
              <a:spcAft>
                <a:spcPct val="0"/>
              </a:spcAft>
              <a:buClrTx/>
              <a:buSzTx/>
              <a:buFontTx/>
              <a:buNone/>
            </a:pPr>
            <a:r>
              <a:rPr lang="de-DE" altLang="de-DE" sz="1800" dirty="0">
                <a:solidFill>
                  <a:srgbClr val="002060"/>
                </a:solidFill>
                <a:latin typeface="Times New Roman" panose="02020603050405020304" pitchFamily="18" charset="0"/>
                <a:cs typeface="Times New Roman" panose="02020603050405020304" pitchFamily="18" charset="0"/>
              </a:rPr>
              <a:t>anruft &lt;§ 5 RO BHV </a:t>
            </a:r>
            <a:r>
              <a:rPr lang="de-DE" altLang="de-DE" sz="1800" dirty="0" err="1">
                <a:solidFill>
                  <a:srgbClr val="002060"/>
                </a:solidFill>
                <a:latin typeface="Times New Roman" panose="02020603050405020304" pitchFamily="18" charset="0"/>
                <a:cs typeface="Times New Roman" panose="02020603050405020304" pitchFamily="18" charset="0"/>
              </a:rPr>
              <a:t>i.V.m</a:t>
            </a:r>
            <a:r>
              <a:rPr lang="de-DE" altLang="de-DE" sz="1800" dirty="0">
                <a:solidFill>
                  <a:srgbClr val="002060"/>
                </a:solidFill>
                <a:latin typeface="Times New Roman" panose="02020603050405020304" pitchFamily="18" charset="0"/>
                <a:cs typeface="Times New Roman" panose="02020603050405020304" pitchFamily="18" charset="0"/>
              </a:rPr>
              <a:t>. Ziffer 6.3 der </a:t>
            </a:r>
            <a:r>
              <a:rPr lang="de-DE" altLang="de-DE" sz="1800" dirty="0" err="1">
                <a:solidFill>
                  <a:srgbClr val="002060"/>
                </a:solidFill>
                <a:latin typeface="Times New Roman" panose="02020603050405020304" pitchFamily="18" charset="0"/>
                <a:cs typeface="Times New Roman" panose="02020603050405020304" pitchFamily="18" charset="0"/>
              </a:rPr>
              <a:t>GebO</a:t>
            </a:r>
            <a:r>
              <a:rPr lang="de-DE" altLang="de-DE" sz="1800" dirty="0">
                <a:solidFill>
                  <a:srgbClr val="002060"/>
                </a:solidFill>
                <a:latin typeface="Times New Roman" panose="02020603050405020304" pitchFamily="18" charset="0"/>
                <a:cs typeface="Times New Roman" panose="02020603050405020304" pitchFamily="18" charset="0"/>
              </a:rPr>
              <a:t> BHV&gt;</a:t>
            </a:r>
          </a:p>
        </p:txBody>
      </p:sp>
      <p:sp>
        <p:nvSpPr>
          <p:cNvPr id="9" name="Text Box 8">
            <a:extLst>
              <a:ext uri="{FF2B5EF4-FFF2-40B4-BE49-F238E27FC236}">
                <a16:creationId xmlns:a16="http://schemas.microsoft.com/office/drawing/2014/main" id="{3EAD1E01-6513-338D-9FAB-A7791B98712B}"/>
              </a:ext>
            </a:extLst>
          </p:cNvPr>
          <p:cNvSpPr txBox="1">
            <a:spLocks noChangeArrowheads="1"/>
          </p:cNvSpPr>
          <p:nvPr/>
        </p:nvSpPr>
        <p:spPr bwMode="auto">
          <a:xfrm>
            <a:off x="5755451" y="4880442"/>
            <a:ext cx="303126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eaLnBrk="1" fontAlgn="base" hangingPunct="1">
              <a:spcBef>
                <a:spcPct val="0"/>
              </a:spcBef>
              <a:spcAft>
                <a:spcPct val="0"/>
              </a:spcAft>
              <a:buClrTx/>
              <a:buSzTx/>
              <a:buFontTx/>
              <a:buNone/>
            </a:pPr>
            <a:r>
              <a:rPr lang="de-DE" altLang="de-DE" sz="1800" b="1" dirty="0">
                <a:solidFill>
                  <a:srgbClr val="002060"/>
                </a:solidFill>
                <a:latin typeface="Times New Roman" panose="02020603050405020304" pitchFamily="18" charset="0"/>
                <a:cs typeface="Times New Roman" panose="02020603050405020304" pitchFamily="18" charset="0"/>
              </a:rPr>
              <a:t>Kostenübernahmeerklärung</a:t>
            </a:r>
            <a:r>
              <a:rPr lang="de-DE" altLang="de-DE" sz="1800" dirty="0">
                <a:solidFill>
                  <a:srgbClr val="002060"/>
                </a:solidFill>
                <a:latin typeface="Times New Roman" panose="02020603050405020304" pitchFamily="18" charset="0"/>
                <a:cs typeface="Times New Roman" panose="02020603050405020304" pitchFamily="18" charset="0"/>
              </a:rPr>
              <a:t> des Vereins, bei dem der Betroffene zum Zeitpunkt des Einlegens eines Rechtsbehelfs Mitglied ist</a:t>
            </a:r>
          </a:p>
        </p:txBody>
      </p:sp>
    </p:spTree>
    <p:extLst>
      <p:ext uri="{BB962C8B-B14F-4D97-AF65-F5344CB8AC3E}">
        <p14:creationId xmlns:p14="http://schemas.microsoft.com/office/powerpoint/2010/main" val="52230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5" dur="500"/>
                                        <p:tgtEl>
                                          <p:spTgt spid="5">
                                            <p:txEl>
                                              <p:pRg st="4" end="4"/>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randombar(horizontal)">
                                      <p:cBhvr>
                                        <p:cTn id="18" dur="50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Rechtsordnung DHB</a:t>
            </a:r>
          </a:p>
        </p:txBody>
      </p:sp>
      <p:sp>
        <p:nvSpPr>
          <p:cNvPr id="4" name="Text Box 5">
            <a:extLst>
              <a:ext uri="{FF2B5EF4-FFF2-40B4-BE49-F238E27FC236}">
                <a16:creationId xmlns:a16="http://schemas.microsoft.com/office/drawing/2014/main" id="{C464CF93-F4E4-A3AF-003A-332A6B83AF13}"/>
              </a:ext>
            </a:extLst>
          </p:cNvPr>
          <p:cNvSpPr txBox="1">
            <a:spLocks noChangeArrowheads="1"/>
          </p:cNvSpPr>
          <p:nvPr/>
        </p:nvSpPr>
        <p:spPr bwMode="auto">
          <a:xfrm>
            <a:off x="397138" y="1921475"/>
            <a:ext cx="8316912"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fontAlgn="base" hangingPunct="1">
              <a:spcBef>
                <a:spcPct val="0"/>
              </a:spcBef>
              <a:spcAft>
                <a:spcPct val="0"/>
              </a:spcAft>
              <a:buClrTx/>
              <a:buSzTx/>
              <a:buFontTx/>
              <a:buNone/>
            </a:pPr>
            <a:r>
              <a:rPr lang="de-DE" altLang="de-DE" sz="6600" b="1" dirty="0">
                <a:solidFill>
                  <a:srgbClr val="003366"/>
                </a:solidFill>
                <a:latin typeface="Times New Roman" panose="02020603050405020304" pitchFamily="18" charset="0"/>
                <a:cs typeface="Arial" panose="020B0604020202020204" pitchFamily="34" charset="0"/>
              </a:rPr>
              <a:t>Gibt es noch Fragen?</a:t>
            </a:r>
          </a:p>
        </p:txBody>
      </p:sp>
      <p:sp>
        <p:nvSpPr>
          <p:cNvPr id="5" name="Text Box 5">
            <a:extLst>
              <a:ext uri="{FF2B5EF4-FFF2-40B4-BE49-F238E27FC236}">
                <a16:creationId xmlns:a16="http://schemas.microsoft.com/office/drawing/2014/main" id="{72885688-2B4A-4717-3B7F-9B68EF0396A4}"/>
              </a:ext>
            </a:extLst>
          </p:cNvPr>
          <p:cNvSpPr txBox="1">
            <a:spLocks noChangeArrowheads="1"/>
          </p:cNvSpPr>
          <p:nvPr/>
        </p:nvSpPr>
        <p:spPr bwMode="auto">
          <a:xfrm>
            <a:off x="413544" y="3837976"/>
            <a:ext cx="83169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fontAlgn="base" hangingPunct="1">
              <a:spcBef>
                <a:spcPct val="0"/>
              </a:spcBef>
              <a:spcAft>
                <a:spcPct val="0"/>
              </a:spcAft>
              <a:buClrTx/>
              <a:buSzTx/>
              <a:buFontTx/>
              <a:buNone/>
            </a:pPr>
            <a:r>
              <a:rPr lang="de-DE" altLang="de-DE" sz="6600" b="1" dirty="0">
                <a:solidFill>
                  <a:srgbClr val="003366"/>
                </a:solidFill>
                <a:latin typeface="Times New Roman" panose="02020603050405020304" pitchFamily="18" charset="0"/>
                <a:cs typeface="Arial" panose="020B0604020202020204" pitchFamily="34" charset="0"/>
              </a:rPr>
              <a:t>Vielen Dank für eure Aufmerksamkeit</a:t>
            </a:r>
          </a:p>
        </p:txBody>
      </p:sp>
    </p:spTree>
    <p:extLst>
      <p:ext uri="{BB962C8B-B14F-4D97-AF65-F5344CB8AC3E}">
        <p14:creationId xmlns:p14="http://schemas.microsoft.com/office/powerpoint/2010/main" val="379610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hidden"/>
                                      </p:to>
                                    </p:set>
                                  </p:childTnLst>
                                </p:cTn>
                              </p:par>
                            </p:childTnLst>
                          </p:cTn>
                        </p:par>
                        <p:par>
                          <p:cTn id="15" fill="hold">
                            <p:stCondLst>
                              <p:cond delay="0"/>
                            </p:stCondLst>
                            <p:childTnLst>
                              <p:par>
                                <p:cTn id="16" presetID="31"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90"/>
                                          </p:val>
                                        </p:tav>
                                        <p:tav tm="100000">
                                          <p:val>
                                            <p:fltVal val="0"/>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Vorbemerkung</a:t>
            </a:r>
          </a:p>
        </p:txBody>
      </p:sp>
      <p:sp>
        <p:nvSpPr>
          <p:cNvPr id="7" name="Text Box 6">
            <a:extLst>
              <a:ext uri="{FF2B5EF4-FFF2-40B4-BE49-F238E27FC236}">
                <a16:creationId xmlns:a16="http://schemas.microsoft.com/office/drawing/2014/main" id="{139DA112-17CB-C16D-62C6-651ACB945FF5}"/>
              </a:ext>
            </a:extLst>
          </p:cNvPr>
          <p:cNvSpPr txBox="1">
            <a:spLocks noChangeArrowheads="1"/>
          </p:cNvSpPr>
          <p:nvPr/>
        </p:nvSpPr>
        <p:spPr bwMode="auto">
          <a:xfrm>
            <a:off x="385481" y="2022606"/>
            <a:ext cx="8064500" cy="410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spcBef>
                <a:spcPct val="0"/>
              </a:spcBef>
              <a:spcAft>
                <a:spcPct val="0"/>
              </a:spcAft>
              <a:buClrTx/>
              <a:buSzTx/>
              <a:buFontTx/>
              <a:buNone/>
            </a:pPr>
            <a:r>
              <a:rPr lang="de-DE" altLang="de-DE" sz="2400" dirty="0">
                <a:solidFill>
                  <a:srgbClr val="002060"/>
                </a:solidFill>
                <a:latin typeface="Times New Roman" panose="02020603050405020304" pitchFamily="18" charset="0"/>
                <a:cs typeface="Arial" panose="020B0604020202020204" pitchFamily="34" charset="0"/>
              </a:rPr>
              <a:t>Referent:</a:t>
            </a:r>
          </a:p>
          <a:p>
            <a:pPr eaLnBrk="1" fontAlgn="base" hangingPunct="1">
              <a:spcBef>
                <a:spcPct val="0"/>
              </a:spcBef>
              <a:spcAft>
                <a:spcPct val="0"/>
              </a:spcAft>
              <a:buClrTx/>
              <a:buSzTx/>
              <a:buFontTx/>
              <a:buNone/>
            </a:pPr>
            <a:endParaRPr lang="de-DE" altLang="de-DE" sz="2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r>
              <a:rPr lang="de-DE" altLang="de-DE" sz="2400" dirty="0">
                <a:solidFill>
                  <a:srgbClr val="002060"/>
                </a:solidFill>
                <a:latin typeface="Times New Roman" panose="02020603050405020304" pitchFamily="18" charset="0"/>
                <a:cs typeface="Arial" panose="020B0604020202020204" pitchFamily="34" charset="0"/>
              </a:rPr>
              <a:t>Jürgen Brachmann</a:t>
            </a:r>
          </a:p>
          <a:p>
            <a:pPr eaLnBrk="1" fontAlgn="base" hangingPunct="1">
              <a:spcBef>
                <a:spcPct val="0"/>
              </a:spcBef>
              <a:spcAft>
                <a:spcPct val="0"/>
              </a:spcAft>
              <a:buClrTx/>
              <a:buSzTx/>
              <a:buFontTx/>
              <a:buNone/>
            </a:pPr>
            <a:endParaRPr lang="de-DE" altLang="de-DE" sz="2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r>
              <a:rPr lang="de-DE" altLang="de-DE" dirty="0">
                <a:solidFill>
                  <a:srgbClr val="002060"/>
                </a:solidFill>
                <a:latin typeface="Times New Roman" panose="02020603050405020304" pitchFamily="18" charset="0"/>
                <a:cs typeface="Arial" panose="020B0604020202020204" pitchFamily="34" charset="0"/>
              </a:rPr>
              <a:t>Vorsitzender des Verbandssportgerichts im Badischen Handball-Verband</a:t>
            </a:r>
          </a:p>
          <a:p>
            <a:pPr eaLnBrk="1" fontAlgn="base" hangingPunct="1">
              <a:spcBef>
                <a:spcPct val="0"/>
              </a:spcBef>
              <a:spcAft>
                <a:spcPct val="0"/>
              </a:spcAft>
              <a:buClrTx/>
              <a:buSzTx/>
              <a:buFontTx/>
              <a:buNone/>
            </a:pPr>
            <a:r>
              <a:rPr lang="de-DE" altLang="de-DE" dirty="0">
                <a:solidFill>
                  <a:srgbClr val="002060"/>
                </a:solidFill>
                <a:latin typeface="Times New Roman" panose="02020603050405020304" pitchFamily="18" charset="0"/>
                <a:cs typeface="Arial" panose="020B0604020202020204" pitchFamily="34" charset="0"/>
              </a:rPr>
              <a:t>Vorsitzender des Vereinsgerichts Handball Baden-Württemberg</a:t>
            </a:r>
          </a:p>
          <a:p>
            <a:pPr eaLnBrk="1" fontAlgn="base" hangingPunct="1">
              <a:spcBef>
                <a:spcPct val="0"/>
              </a:spcBef>
              <a:spcAft>
                <a:spcPct val="0"/>
              </a:spcAft>
              <a:buClrTx/>
              <a:buSzTx/>
              <a:buFontTx/>
              <a:buNone/>
            </a:pPr>
            <a:br>
              <a:rPr lang="de-DE" altLang="de-DE" sz="1400" dirty="0">
                <a:solidFill>
                  <a:srgbClr val="002060"/>
                </a:solidFill>
                <a:latin typeface="Times New Roman" panose="02020603050405020304" pitchFamily="18" charset="0"/>
                <a:cs typeface="Arial" panose="020B0604020202020204" pitchFamily="34" charset="0"/>
              </a:rPr>
            </a:br>
            <a:endParaRPr lang="de-DE" altLang="de-DE" sz="2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endParaRPr lang="de-DE" altLang="de-DE" sz="1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endParaRPr lang="de-DE" altLang="de-DE" sz="1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endParaRPr lang="de-DE" altLang="de-DE" sz="1400" dirty="0">
              <a:solidFill>
                <a:srgbClr val="002060"/>
              </a:solidFill>
              <a:latin typeface="Times New Roman" panose="02020603050405020304" pitchFamily="18" charset="0"/>
              <a:cs typeface="Arial" panose="020B0604020202020204" pitchFamily="34" charset="0"/>
            </a:endParaRPr>
          </a:p>
          <a:p>
            <a:pPr algn="ctr" eaLnBrk="1" fontAlgn="base" hangingPunct="1">
              <a:spcBef>
                <a:spcPct val="0"/>
              </a:spcBef>
              <a:spcAft>
                <a:spcPct val="0"/>
              </a:spcAft>
              <a:buClrTx/>
              <a:buSzTx/>
              <a:buFontTx/>
              <a:buNone/>
            </a:pPr>
            <a:r>
              <a:rPr lang="de-DE" altLang="de-DE" sz="1100" b="1" dirty="0">
                <a:solidFill>
                  <a:srgbClr val="002060"/>
                </a:solidFill>
                <a:latin typeface="Times New Roman" panose="02020603050405020304" pitchFamily="18" charset="0"/>
                <a:cs typeface="Arial" panose="020B0604020202020204" pitchFamily="34" charset="0"/>
              </a:rPr>
              <a:t>Alle Rechte vorbehalten. </a:t>
            </a:r>
          </a:p>
          <a:p>
            <a:pPr algn="ctr" eaLnBrk="1" fontAlgn="base" hangingPunct="1">
              <a:spcBef>
                <a:spcPct val="0"/>
              </a:spcBef>
              <a:spcAft>
                <a:spcPct val="0"/>
              </a:spcAft>
              <a:buClrTx/>
              <a:buSzTx/>
              <a:buFontTx/>
              <a:buNone/>
            </a:pPr>
            <a:r>
              <a:rPr lang="de-DE" altLang="de-DE" sz="1100" b="1" dirty="0">
                <a:solidFill>
                  <a:srgbClr val="002060"/>
                </a:solidFill>
                <a:latin typeface="Times New Roman" panose="02020603050405020304" pitchFamily="18" charset="0"/>
                <a:cs typeface="Arial" panose="020B0604020202020204" pitchFamily="34" charset="0"/>
              </a:rPr>
              <a:t>Eine Verwendung der Vortragsunterlagen oder Teile davon nur mit vorheriger schriftlicher Genehmigung der Referenten</a:t>
            </a:r>
            <a:r>
              <a:rPr lang="de-DE" altLang="de-DE" sz="1200" b="1" dirty="0">
                <a:solidFill>
                  <a:srgbClr val="002060"/>
                </a:solidFill>
                <a:latin typeface="Times New Roman" panose="02020603050405020304" pitchFamily="18" charset="0"/>
                <a:cs typeface="Arial" panose="020B0604020202020204" pitchFamily="34" charset="0"/>
              </a:rPr>
              <a:t>. </a:t>
            </a:r>
          </a:p>
          <a:p>
            <a:pPr algn="ctr" eaLnBrk="1" fontAlgn="base" hangingPunct="1">
              <a:spcBef>
                <a:spcPct val="0"/>
              </a:spcBef>
              <a:spcAft>
                <a:spcPct val="0"/>
              </a:spcAft>
              <a:buClrTx/>
              <a:buSzTx/>
              <a:buFontTx/>
              <a:buNone/>
            </a:pPr>
            <a:r>
              <a:rPr lang="de-DE" altLang="de-DE" sz="1200" b="1" dirty="0">
                <a:solidFill>
                  <a:srgbClr val="002060"/>
                </a:solidFill>
                <a:latin typeface="Times New Roman" panose="02020603050405020304" pitchFamily="18" charset="0"/>
                <a:cs typeface="Arial" panose="020B0604020202020204" pitchFamily="34" charset="0"/>
              </a:rPr>
              <a:t>© Jürgen Brachmann 2022</a:t>
            </a:r>
          </a:p>
          <a:p>
            <a:pPr eaLnBrk="1" fontAlgn="base" hangingPunct="1">
              <a:spcBef>
                <a:spcPct val="0"/>
              </a:spcBef>
              <a:spcAft>
                <a:spcPct val="0"/>
              </a:spcAft>
              <a:buClrTx/>
              <a:buSzTx/>
              <a:buFontTx/>
              <a:buNone/>
            </a:pPr>
            <a:endParaRPr lang="de-DE" altLang="de-DE" sz="1000" b="1" dirty="0">
              <a:solidFill>
                <a:srgbClr val="00206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4751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Formalia</a:t>
            </a:r>
          </a:p>
        </p:txBody>
      </p:sp>
      <p:sp>
        <p:nvSpPr>
          <p:cNvPr id="7" name="Text Box 6">
            <a:extLst>
              <a:ext uri="{FF2B5EF4-FFF2-40B4-BE49-F238E27FC236}">
                <a16:creationId xmlns:a16="http://schemas.microsoft.com/office/drawing/2014/main" id="{A436AF71-C7CB-1B2D-708C-1BB29DEC0637}"/>
              </a:ext>
            </a:extLst>
          </p:cNvPr>
          <p:cNvSpPr txBox="1">
            <a:spLocks noChangeArrowheads="1"/>
          </p:cNvSpPr>
          <p:nvPr/>
        </p:nvSpPr>
        <p:spPr bwMode="auto">
          <a:xfrm>
            <a:off x="381219" y="1528957"/>
            <a:ext cx="8338124" cy="510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defTabSz="2730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2730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2730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2730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2730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150000"/>
              </a:lnSpc>
              <a:spcBef>
                <a:spcPct val="0"/>
              </a:spcBef>
              <a:spcAft>
                <a:spcPct val="0"/>
              </a:spcAft>
              <a:buClrTx/>
              <a:buSzTx/>
              <a:buFontTx/>
              <a:buChar char="•"/>
            </a:pPr>
            <a:r>
              <a:rPr lang="de-DE" altLang="de-DE" sz="2200" dirty="0">
                <a:solidFill>
                  <a:srgbClr val="002060"/>
                </a:solidFill>
                <a:latin typeface="Times New Roman" panose="02020603050405020304" pitchFamily="18" charset="0"/>
                <a:cs typeface="Arial" panose="020B0604020202020204" pitchFamily="34" charset="0"/>
              </a:rPr>
              <a:t>Darstellungen stellen die persönliche Auffassung der Referenten dar und haben keinen Anspruch auf Vollständigkeit und Richtigkeit. Ein „Berufen“ auf Inhalte des Vortrags in sportrechtlich relevantem Zusammenhang ist nicht möglich.</a:t>
            </a:r>
          </a:p>
          <a:p>
            <a:pPr eaLnBrk="1" fontAlgn="base" hangingPunct="1">
              <a:lnSpc>
                <a:spcPct val="150000"/>
              </a:lnSpc>
              <a:spcBef>
                <a:spcPct val="0"/>
              </a:spcBef>
              <a:spcAft>
                <a:spcPct val="0"/>
              </a:spcAft>
              <a:buClrTx/>
              <a:buSzTx/>
              <a:buFontTx/>
              <a:buChar char="•"/>
            </a:pPr>
            <a:r>
              <a:rPr lang="de-DE" altLang="de-DE" sz="2200" dirty="0">
                <a:solidFill>
                  <a:srgbClr val="002060"/>
                </a:solidFill>
                <a:latin typeface="Times New Roman" panose="02020603050405020304" pitchFamily="18" charset="0"/>
                <a:cs typeface="Arial" panose="020B0604020202020204" pitchFamily="34" charset="0"/>
              </a:rPr>
              <a:t>Grundlage ist das zum Zeitpunkt des Vortrags geltende Recht.</a:t>
            </a:r>
          </a:p>
          <a:p>
            <a:pPr eaLnBrk="1" fontAlgn="base" hangingPunct="1">
              <a:lnSpc>
                <a:spcPct val="150000"/>
              </a:lnSpc>
              <a:spcBef>
                <a:spcPct val="0"/>
              </a:spcBef>
              <a:spcAft>
                <a:spcPct val="0"/>
              </a:spcAft>
              <a:buClrTx/>
              <a:buSzTx/>
              <a:buFontTx/>
              <a:buChar char="•"/>
            </a:pPr>
            <a:r>
              <a:rPr lang="de-DE" altLang="de-DE" sz="2200" dirty="0">
                <a:solidFill>
                  <a:srgbClr val="002060"/>
                </a:solidFill>
                <a:latin typeface="Times New Roman" panose="02020603050405020304" pitchFamily="18" charset="0"/>
                <a:cs typeface="Arial" panose="020B0604020202020204" pitchFamily="34" charset="0"/>
              </a:rPr>
              <a:t>RO DHB = Rechtsordnung des Deutschen Handballbundes.</a:t>
            </a:r>
          </a:p>
          <a:p>
            <a:pPr eaLnBrk="1" fontAlgn="base" hangingPunct="1">
              <a:lnSpc>
                <a:spcPct val="150000"/>
              </a:lnSpc>
              <a:spcBef>
                <a:spcPct val="0"/>
              </a:spcBef>
              <a:spcAft>
                <a:spcPct val="0"/>
              </a:spcAft>
              <a:buClrTx/>
              <a:buSzTx/>
              <a:buFontTx/>
              <a:buChar char="•"/>
            </a:pPr>
            <a:r>
              <a:rPr lang="de-DE" altLang="de-DE" sz="2200" dirty="0" err="1">
                <a:solidFill>
                  <a:srgbClr val="002060"/>
                </a:solidFill>
                <a:latin typeface="Times New Roman" panose="02020603050405020304" pitchFamily="18" charset="0"/>
                <a:cs typeface="Arial" panose="020B0604020202020204" pitchFamily="34" charset="0"/>
              </a:rPr>
              <a:t>SpO</a:t>
            </a:r>
            <a:r>
              <a:rPr lang="de-DE" altLang="de-DE" sz="2200" dirty="0">
                <a:solidFill>
                  <a:srgbClr val="002060"/>
                </a:solidFill>
                <a:latin typeface="Times New Roman" panose="02020603050405020304" pitchFamily="18" charset="0"/>
                <a:cs typeface="Arial" panose="020B0604020202020204" pitchFamily="34" charset="0"/>
              </a:rPr>
              <a:t> DHB = Spielordnung des Deutschen Handballbundes.</a:t>
            </a:r>
          </a:p>
          <a:p>
            <a:pPr eaLnBrk="1" fontAlgn="base" hangingPunct="1">
              <a:lnSpc>
                <a:spcPct val="150000"/>
              </a:lnSpc>
              <a:spcBef>
                <a:spcPct val="0"/>
              </a:spcBef>
              <a:spcAft>
                <a:spcPct val="0"/>
              </a:spcAft>
              <a:buClrTx/>
              <a:buSzTx/>
              <a:buFontTx/>
              <a:buChar char="•"/>
            </a:pPr>
            <a:r>
              <a:rPr lang="de-DE" altLang="de-DE" sz="2200" dirty="0">
                <a:solidFill>
                  <a:srgbClr val="002060"/>
                </a:solidFill>
                <a:latin typeface="Times New Roman" panose="02020603050405020304" pitchFamily="18" charset="0"/>
                <a:cs typeface="Arial" panose="020B0604020202020204" pitchFamily="34" charset="0"/>
              </a:rPr>
              <a:t>RO BHV = Zusatzbestimmungen des Badischen Handballverbands zur RO DHB (RO BHV).</a:t>
            </a:r>
          </a:p>
          <a:p>
            <a:pPr eaLnBrk="1" fontAlgn="base" hangingPunct="1">
              <a:lnSpc>
                <a:spcPct val="150000"/>
              </a:lnSpc>
              <a:spcBef>
                <a:spcPct val="0"/>
              </a:spcBef>
              <a:spcAft>
                <a:spcPct val="0"/>
              </a:spcAft>
              <a:buClrTx/>
              <a:buSzTx/>
              <a:buFontTx/>
              <a:buChar char="•"/>
            </a:pPr>
            <a:r>
              <a:rPr lang="de-DE" altLang="de-DE" sz="2200" dirty="0">
                <a:solidFill>
                  <a:srgbClr val="002060"/>
                </a:solidFill>
                <a:latin typeface="Times New Roman" panose="02020603050405020304" pitchFamily="18" charset="0"/>
                <a:cs typeface="Arial" panose="020B0604020202020204" pitchFamily="34" charset="0"/>
              </a:rPr>
              <a:t>IHR = Internationale Hallenhandballregel </a:t>
            </a:r>
          </a:p>
        </p:txBody>
      </p:sp>
    </p:spTree>
    <p:extLst>
      <p:ext uri="{BB962C8B-B14F-4D97-AF65-F5344CB8AC3E}">
        <p14:creationId xmlns:p14="http://schemas.microsoft.com/office/powerpoint/2010/main" val="127260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Themen</a:t>
            </a:r>
          </a:p>
        </p:txBody>
      </p:sp>
      <p:sp>
        <p:nvSpPr>
          <p:cNvPr id="7" name="Text Box 6">
            <a:extLst>
              <a:ext uri="{FF2B5EF4-FFF2-40B4-BE49-F238E27FC236}">
                <a16:creationId xmlns:a16="http://schemas.microsoft.com/office/drawing/2014/main" id="{D78DCC24-EA2D-344B-B2F7-BBCB2B4028FF}"/>
              </a:ext>
            </a:extLst>
          </p:cNvPr>
          <p:cNvSpPr txBox="1">
            <a:spLocks noChangeArrowheads="1"/>
          </p:cNvSpPr>
          <p:nvPr/>
        </p:nvSpPr>
        <p:spPr bwMode="auto">
          <a:xfrm>
            <a:off x="385481" y="3667063"/>
            <a:ext cx="8388350" cy="1144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150000"/>
              </a:lnSpc>
              <a:spcBef>
                <a:spcPct val="0"/>
              </a:spcBef>
              <a:spcAft>
                <a:spcPct val="0"/>
              </a:spcAft>
              <a:buClrTx/>
              <a:buSzTx/>
              <a:buFont typeface="Wingdings" panose="05000000000000000000" pitchFamily="2" charset="2"/>
              <a:buNone/>
            </a:pPr>
            <a:r>
              <a:rPr lang="de-DE" altLang="de-DE" b="1" dirty="0">
                <a:solidFill>
                  <a:srgbClr val="002060"/>
                </a:solidFill>
                <a:latin typeface="Times New Roman" panose="02020603050405020304" pitchFamily="18" charset="0"/>
                <a:cs typeface="Arial" panose="020B0604020202020204" pitchFamily="34" charset="0"/>
              </a:rPr>
              <a:t>	</a:t>
            </a:r>
            <a:r>
              <a:rPr lang="de-DE" altLang="de-DE" sz="2800" b="1" dirty="0">
                <a:solidFill>
                  <a:srgbClr val="002060"/>
                </a:solidFill>
                <a:latin typeface="Times New Roman" panose="02020603050405020304" pitchFamily="18" charset="0"/>
                <a:cs typeface="Arial" panose="020B0604020202020204" pitchFamily="34" charset="0"/>
              </a:rPr>
              <a:t>Rechtsordnung DHB</a:t>
            </a:r>
            <a:endParaRPr lang="de-DE" altLang="de-DE" b="1" dirty="0">
              <a:solidFill>
                <a:srgbClr val="002060"/>
              </a:solidFill>
              <a:latin typeface="Times New Roman" panose="02020603050405020304" pitchFamily="18" charset="0"/>
              <a:cs typeface="Arial" panose="020B0604020202020204" pitchFamily="34" charset="0"/>
            </a:endParaRPr>
          </a:p>
          <a:p>
            <a:pPr eaLnBrk="1" fontAlgn="base" hangingPunct="1">
              <a:lnSpc>
                <a:spcPct val="150000"/>
              </a:lnSpc>
              <a:spcBef>
                <a:spcPct val="0"/>
              </a:spcBef>
              <a:spcAft>
                <a:spcPct val="0"/>
              </a:spcAft>
              <a:buClrTx/>
              <a:buSzTx/>
              <a:buNone/>
            </a:pPr>
            <a:r>
              <a:rPr lang="de-DE" altLang="de-DE" sz="1800" dirty="0">
                <a:solidFill>
                  <a:srgbClr val="002060"/>
                </a:solidFill>
                <a:latin typeface="Times New Roman" panose="02020603050405020304" pitchFamily="18" charset="0"/>
                <a:cs typeface="Arial" panose="020B0604020202020204" pitchFamily="34" charset="0"/>
              </a:rPr>
              <a:t>	</a:t>
            </a:r>
            <a:r>
              <a:rPr lang="de-DE" altLang="de-DE" dirty="0">
                <a:solidFill>
                  <a:srgbClr val="002060"/>
                </a:solidFill>
                <a:latin typeface="Times New Roman" panose="02020603050405020304" pitchFamily="18" charset="0"/>
                <a:cs typeface="Arial" panose="020B0604020202020204" pitchFamily="34" charset="0"/>
              </a:rPr>
              <a:t> i. d. F. der Beschlüsse des Bundesrats vom 15.05.2022</a:t>
            </a:r>
            <a:endParaRPr lang="de-DE" altLang="de-DE" b="1" dirty="0">
              <a:solidFill>
                <a:srgbClr val="002060"/>
              </a:solidFill>
              <a:latin typeface="Times New Roman" panose="02020603050405020304" pitchFamily="18" charset="0"/>
              <a:cs typeface="Arial" panose="020B0604020202020204" pitchFamily="34" charset="0"/>
            </a:endParaRPr>
          </a:p>
        </p:txBody>
      </p:sp>
      <p:sp>
        <p:nvSpPr>
          <p:cNvPr id="8" name="Text Box 6">
            <a:extLst>
              <a:ext uri="{FF2B5EF4-FFF2-40B4-BE49-F238E27FC236}">
                <a16:creationId xmlns:a16="http://schemas.microsoft.com/office/drawing/2014/main" id="{31F50F48-AA7D-4124-46B6-E82A0CD0F34C}"/>
              </a:ext>
            </a:extLst>
          </p:cNvPr>
          <p:cNvSpPr txBox="1">
            <a:spLocks noChangeArrowheads="1"/>
          </p:cNvSpPr>
          <p:nvPr/>
        </p:nvSpPr>
        <p:spPr bwMode="auto">
          <a:xfrm>
            <a:off x="385481" y="1934122"/>
            <a:ext cx="8388350" cy="1144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150000"/>
              </a:lnSpc>
              <a:spcBef>
                <a:spcPct val="0"/>
              </a:spcBef>
              <a:spcAft>
                <a:spcPct val="0"/>
              </a:spcAft>
              <a:buClrTx/>
              <a:buSzTx/>
              <a:buFont typeface="Wingdings" panose="05000000000000000000" pitchFamily="2" charset="2"/>
              <a:buNone/>
            </a:pPr>
            <a:r>
              <a:rPr lang="de-DE" altLang="de-DE" b="1" dirty="0">
                <a:solidFill>
                  <a:srgbClr val="002060"/>
                </a:solidFill>
                <a:latin typeface="Times New Roman" panose="02020603050405020304" pitchFamily="18" charset="0"/>
                <a:cs typeface="Arial" panose="020B0604020202020204" pitchFamily="34" charset="0"/>
              </a:rPr>
              <a:t>	</a:t>
            </a:r>
            <a:r>
              <a:rPr lang="de-DE" altLang="de-DE" sz="2800" b="1" dirty="0">
                <a:solidFill>
                  <a:srgbClr val="002060"/>
                </a:solidFill>
                <a:latin typeface="Times New Roman" panose="02020603050405020304" pitchFamily="18" charset="0"/>
                <a:cs typeface="Arial" panose="020B0604020202020204" pitchFamily="34" charset="0"/>
              </a:rPr>
              <a:t>Spielordnung DHB</a:t>
            </a:r>
          </a:p>
          <a:p>
            <a:pPr eaLnBrk="1" fontAlgn="base" hangingPunct="1">
              <a:lnSpc>
                <a:spcPct val="150000"/>
              </a:lnSpc>
              <a:spcBef>
                <a:spcPct val="0"/>
              </a:spcBef>
              <a:spcAft>
                <a:spcPct val="0"/>
              </a:spcAft>
              <a:buClrTx/>
              <a:buSzTx/>
              <a:buFont typeface="Wingdings" panose="05000000000000000000" pitchFamily="2" charset="2"/>
              <a:buNone/>
            </a:pPr>
            <a:r>
              <a:rPr lang="de-DE" altLang="de-DE" b="1" dirty="0">
                <a:solidFill>
                  <a:srgbClr val="002060"/>
                </a:solidFill>
                <a:latin typeface="Times New Roman" panose="02020603050405020304" pitchFamily="18" charset="0"/>
                <a:cs typeface="Arial" panose="020B0604020202020204" pitchFamily="34" charset="0"/>
              </a:rPr>
              <a:t>	</a:t>
            </a:r>
            <a:r>
              <a:rPr lang="de-DE" altLang="de-DE" dirty="0">
                <a:solidFill>
                  <a:srgbClr val="002060"/>
                </a:solidFill>
                <a:latin typeface="Times New Roman" panose="02020603050405020304" pitchFamily="18" charset="0"/>
                <a:cs typeface="Arial" panose="020B0604020202020204" pitchFamily="34" charset="0"/>
              </a:rPr>
              <a:t>i. d. F. der Beschlüsse des Bundesrats vom 15.05.2022 gültig ab 01.07.2022</a:t>
            </a:r>
          </a:p>
        </p:txBody>
      </p:sp>
    </p:spTree>
    <p:extLst>
      <p:ext uri="{BB962C8B-B14F-4D97-AF65-F5344CB8AC3E}">
        <p14:creationId xmlns:p14="http://schemas.microsoft.com/office/powerpoint/2010/main" val="20206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7" name="Text Box 6">
            <a:extLst>
              <a:ext uri="{FF2B5EF4-FFF2-40B4-BE49-F238E27FC236}">
                <a16:creationId xmlns:a16="http://schemas.microsoft.com/office/drawing/2014/main" id="{866DDEDA-5371-0901-854B-0B291A0F393A}"/>
              </a:ext>
            </a:extLst>
          </p:cNvPr>
          <p:cNvSpPr txBox="1">
            <a:spLocks noChangeArrowheads="1"/>
          </p:cNvSpPr>
          <p:nvPr/>
        </p:nvSpPr>
        <p:spPr bwMode="auto">
          <a:xfrm>
            <a:off x="407715" y="2262805"/>
            <a:ext cx="8328569" cy="277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defTabSz="450850" eaLnBrk="0" hangingPunct="0">
              <a:spcBef>
                <a:spcPct val="20000"/>
              </a:spcBef>
              <a:buClr>
                <a:schemeClr val="tx1"/>
              </a:buClr>
              <a:buSzPct val="75000"/>
              <a:buFont typeface="Wingdings" pitchFamily="2" charset="2"/>
              <a:buChar char="l"/>
              <a:defRPr sz="2000">
                <a:solidFill>
                  <a:schemeClr val="tx1"/>
                </a:solidFill>
                <a:latin typeface="Arial" charset="0"/>
              </a:defRPr>
            </a:lvl1pPr>
            <a:lvl2pPr marL="742950" indent="-285750" defTabSz="450850" eaLnBrk="0" hangingPunct="0">
              <a:spcBef>
                <a:spcPct val="20000"/>
              </a:spcBef>
              <a:buClr>
                <a:schemeClr val="tx1"/>
              </a:buClr>
              <a:buSzPct val="75000"/>
              <a:buChar char="–"/>
              <a:defRPr>
                <a:solidFill>
                  <a:schemeClr val="tx1"/>
                </a:solidFill>
                <a:latin typeface="Arial" charset="0"/>
              </a:defRPr>
            </a:lvl2pPr>
            <a:lvl3pPr marL="1143000" indent="-228600" defTabSz="450850" eaLnBrk="0" hangingPunct="0">
              <a:spcBef>
                <a:spcPct val="20000"/>
              </a:spcBef>
              <a:buClr>
                <a:schemeClr val="tx1"/>
              </a:buClr>
              <a:buSzPct val="75000"/>
              <a:buFont typeface="Wingdings" pitchFamily="2" charset="2"/>
              <a:buChar char="l"/>
              <a:defRPr>
                <a:solidFill>
                  <a:schemeClr val="tx1"/>
                </a:solidFill>
                <a:latin typeface="Arial" charset="0"/>
              </a:defRPr>
            </a:lvl3pPr>
            <a:lvl4pPr marL="1600200" indent="-228600" defTabSz="450850" eaLnBrk="0" hangingPunct="0">
              <a:spcBef>
                <a:spcPct val="20000"/>
              </a:spcBef>
              <a:buClr>
                <a:schemeClr val="tx1"/>
              </a:buClr>
              <a:buSzPct val="80000"/>
              <a:buChar char="–"/>
              <a:defRPr>
                <a:solidFill>
                  <a:schemeClr val="tx1"/>
                </a:solidFill>
                <a:latin typeface="Arial" charset="0"/>
              </a:defRPr>
            </a:lvl4pPr>
            <a:lvl5pPr marL="2057400" indent="-228600" defTabSz="45085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fontAlgn="base" hangingPunct="1">
              <a:lnSpc>
                <a:spcPct val="150000"/>
              </a:lnSpc>
              <a:spcBef>
                <a:spcPct val="0"/>
              </a:spcBef>
              <a:spcAft>
                <a:spcPct val="0"/>
              </a:spcAft>
              <a:buClrTx/>
              <a:buSzTx/>
              <a:buFontTx/>
              <a:buChar char="•"/>
              <a:defRPr/>
            </a:pPr>
            <a:r>
              <a:rPr lang="de-DE" altLang="de-DE" sz="3000" b="1" dirty="0">
                <a:solidFill>
                  <a:srgbClr val="002060"/>
                </a:solidFill>
                <a:latin typeface="Times New Roman" charset="0"/>
                <a:cs typeface="Arial" charset="0"/>
              </a:rPr>
              <a:t> § 15 Zweitspielrecht</a:t>
            </a:r>
          </a:p>
          <a:p>
            <a:pPr eaLnBrk="1" fontAlgn="base" hangingPunct="1">
              <a:lnSpc>
                <a:spcPct val="150000"/>
              </a:lnSpc>
              <a:spcBef>
                <a:spcPct val="0"/>
              </a:spcBef>
              <a:spcAft>
                <a:spcPct val="0"/>
              </a:spcAft>
              <a:buClrTx/>
              <a:buSzTx/>
              <a:buFontTx/>
              <a:buChar char="•"/>
              <a:defRPr/>
            </a:pPr>
            <a:r>
              <a:rPr lang="de-DE" altLang="de-DE" sz="3000" b="1" dirty="0">
                <a:solidFill>
                  <a:srgbClr val="002060"/>
                </a:solidFill>
                <a:latin typeface="Times New Roman" charset="0"/>
                <a:cs typeface="Arial" charset="0"/>
              </a:rPr>
              <a:t> § 19b Gastspielrecht für Jugendspieler*innen</a:t>
            </a:r>
          </a:p>
          <a:p>
            <a:pPr eaLnBrk="1" fontAlgn="base" hangingPunct="1">
              <a:lnSpc>
                <a:spcPct val="150000"/>
              </a:lnSpc>
              <a:spcBef>
                <a:spcPct val="0"/>
              </a:spcBef>
              <a:spcAft>
                <a:spcPct val="0"/>
              </a:spcAft>
              <a:buClrTx/>
              <a:buSzTx/>
              <a:buFontTx/>
              <a:buChar char="•"/>
              <a:defRPr/>
            </a:pPr>
            <a:r>
              <a:rPr lang="de-DE" altLang="de-DE" sz="3000" b="1" dirty="0">
                <a:solidFill>
                  <a:srgbClr val="002060"/>
                </a:solidFill>
                <a:latin typeface="Times New Roman" charset="0"/>
                <a:cs typeface="Arial" charset="0"/>
              </a:rPr>
              <a:t> § 28 Ausbildungskostenentschädigung</a:t>
            </a:r>
          </a:p>
          <a:p>
            <a:pPr marL="444500" indent="-444500" defTabSz="358775" eaLnBrk="1" fontAlgn="base" hangingPunct="1">
              <a:lnSpc>
                <a:spcPct val="150000"/>
              </a:lnSpc>
              <a:spcBef>
                <a:spcPct val="0"/>
              </a:spcBef>
              <a:spcAft>
                <a:spcPct val="0"/>
              </a:spcAft>
              <a:buClrTx/>
              <a:buSzTx/>
              <a:buFontTx/>
              <a:buChar char="•"/>
              <a:defRPr/>
            </a:pPr>
            <a:r>
              <a:rPr lang="de-DE" altLang="de-DE" sz="3000" b="1" dirty="0">
                <a:solidFill>
                  <a:srgbClr val="002060"/>
                </a:solidFill>
                <a:latin typeface="Times New Roman" charset="0"/>
                <a:cs typeface="Arial" charset="0"/>
              </a:rPr>
              <a:t>§ 55 Festspielen</a:t>
            </a:r>
            <a:endParaRPr lang="de-DE" altLang="de-DE" sz="3000" dirty="0">
              <a:solidFill>
                <a:srgbClr val="002060"/>
              </a:solidFill>
              <a:latin typeface="Times New Roman" charset="0"/>
              <a:cs typeface="Arial" charset="0"/>
            </a:endParaRPr>
          </a:p>
        </p:txBody>
      </p:sp>
    </p:spTree>
    <p:extLst>
      <p:ext uri="{BB962C8B-B14F-4D97-AF65-F5344CB8AC3E}">
        <p14:creationId xmlns:p14="http://schemas.microsoft.com/office/powerpoint/2010/main" val="145844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7" name="Text Box 6">
            <a:extLst>
              <a:ext uri="{FF2B5EF4-FFF2-40B4-BE49-F238E27FC236}">
                <a16:creationId xmlns:a16="http://schemas.microsoft.com/office/drawing/2014/main" id="{866DDEDA-5371-0901-854B-0B291A0F393A}"/>
              </a:ext>
            </a:extLst>
          </p:cNvPr>
          <p:cNvSpPr txBox="1">
            <a:spLocks noChangeArrowheads="1"/>
          </p:cNvSpPr>
          <p:nvPr/>
        </p:nvSpPr>
        <p:spPr bwMode="auto">
          <a:xfrm>
            <a:off x="385480" y="1310610"/>
            <a:ext cx="8328569" cy="74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defTabSz="450850" eaLnBrk="0" hangingPunct="0">
              <a:spcBef>
                <a:spcPct val="20000"/>
              </a:spcBef>
              <a:buClr>
                <a:schemeClr val="tx1"/>
              </a:buClr>
              <a:buSzPct val="75000"/>
              <a:buFont typeface="Wingdings" pitchFamily="2" charset="2"/>
              <a:buChar char="l"/>
              <a:defRPr sz="2000">
                <a:solidFill>
                  <a:schemeClr val="tx1"/>
                </a:solidFill>
                <a:latin typeface="Arial" charset="0"/>
              </a:defRPr>
            </a:lvl1pPr>
            <a:lvl2pPr marL="742950" indent="-285750" defTabSz="450850" eaLnBrk="0" hangingPunct="0">
              <a:spcBef>
                <a:spcPct val="20000"/>
              </a:spcBef>
              <a:buClr>
                <a:schemeClr val="tx1"/>
              </a:buClr>
              <a:buSzPct val="75000"/>
              <a:buChar char="–"/>
              <a:defRPr>
                <a:solidFill>
                  <a:schemeClr val="tx1"/>
                </a:solidFill>
                <a:latin typeface="Arial" charset="0"/>
              </a:defRPr>
            </a:lvl2pPr>
            <a:lvl3pPr marL="1143000" indent="-228600" defTabSz="450850" eaLnBrk="0" hangingPunct="0">
              <a:spcBef>
                <a:spcPct val="20000"/>
              </a:spcBef>
              <a:buClr>
                <a:schemeClr val="tx1"/>
              </a:buClr>
              <a:buSzPct val="75000"/>
              <a:buFont typeface="Wingdings" pitchFamily="2" charset="2"/>
              <a:buChar char="l"/>
              <a:defRPr>
                <a:solidFill>
                  <a:schemeClr val="tx1"/>
                </a:solidFill>
                <a:latin typeface="Arial" charset="0"/>
              </a:defRPr>
            </a:lvl3pPr>
            <a:lvl4pPr marL="1600200" indent="-228600" defTabSz="450850" eaLnBrk="0" hangingPunct="0">
              <a:spcBef>
                <a:spcPct val="20000"/>
              </a:spcBef>
              <a:buClr>
                <a:schemeClr val="tx1"/>
              </a:buClr>
              <a:buSzPct val="80000"/>
              <a:buChar char="–"/>
              <a:defRPr>
                <a:solidFill>
                  <a:schemeClr val="tx1"/>
                </a:solidFill>
                <a:latin typeface="Arial" charset="0"/>
              </a:defRPr>
            </a:lvl4pPr>
            <a:lvl5pPr marL="2057400" indent="-228600" defTabSz="45085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marL="0" indent="0" eaLnBrk="1" fontAlgn="base" hangingPunct="1">
              <a:lnSpc>
                <a:spcPct val="150000"/>
              </a:lnSpc>
              <a:spcBef>
                <a:spcPct val="0"/>
              </a:spcBef>
              <a:spcAft>
                <a:spcPct val="0"/>
              </a:spcAft>
              <a:buClrTx/>
              <a:buSzTx/>
              <a:buNone/>
              <a:defRPr/>
            </a:pPr>
            <a:r>
              <a:rPr lang="de-DE" altLang="de-DE" sz="3200" b="1" dirty="0">
                <a:solidFill>
                  <a:srgbClr val="002060"/>
                </a:solidFill>
                <a:latin typeface="Times New Roman" charset="0"/>
                <a:cs typeface="Arial" charset="0"/>
              </a:rPr>
              <a:t>§ 15 Zweitspielrecht</a:t>
            </a:r>
            <a:endParaRPr lang="de-DE" altLang="de-DE" sz="3200" dirty="0">
              <a:solidFill>
                <a:srgbClr val="002060"/>
              </a:solidFill>
              <a:latin typeface="Times New Roman" charset="0"/>
              <a:cs typeface="Arial" charset="0"/>
            </a:endParaRPr>
          </a:p>
        </p:txBody>
      </p:sp>
      <p:sp>
        <p:nvSpPr>
          <p:cNvPr id="10" name="Textfeld 9">
            <a:extLst>
              <a:ext uri="{FF2B5EF4-FFF2-40B4-BE49-F238E27FC236}">
                <a16:creationId xmlns:a16="http://schemas.microsoft.com/office/drawing/2014/main" id="{15D201BD-A499-353B-470D-CE33F6E639C1}"/>
              </a:ext>
            </a:extLst>
          </p:cNvPr>
          <p:cNvSpPr txBox="1"/>
          <p:nvPr/>
        </p:nvSpPr>
        <p:spPr>
          <a:xfrm>
            <a:off x="444842" y="2211859"/>
            <a:ext cx="8269205" cy="4093428"/>
          </a:xfrm>
          <a:prstGeom prst="rect">
            <a:avLst/>
          </a:prstGeom>
          <a:noFill/>
        </p:spPr>
        <p:txBody>
          <a:bodyPr wrap="square">
            <a:spAutoFit/>
          </a:bodyPr>
          <a:lstStyle/>
          <a:p>
            <a:pPr marL="444500" indent="-444500"/>
            <a:r>
              <a:rPr lang="de-DE" sz="2000" dirty="0">
                <a:solidFill>
                  <a:srgbClr val="002060"/>
                </a:solidFill>
              </a:rPr>
              <a:t>(1)	Für Studierende, Berufspendler*innen und vergleichbare Personen-gruppen, die regelmäßig zwischen erstem und zweitem Wohnsitz pendeln </a:t>
            </a:r>
            <a:r>
              <a:rPr lang="de-DE" sz="2000" strike="sngStrike" dirty="0">
                <a:solidFill>
                  <a:srgbClr val="FF0000"/>
                </a:solidFill>
              </a:rPr>
              <a:t>und das Erwachsenenspielrecht ohne vertragliche Bindung besitzen</a:t>
            </a:r>
            <a:r>
              <a:rPr lang="de-DE" sz="2000" strike="sngStrike" dirty="0">
                <a:solidFill>
                  <a:srgbClr val="002060"/>
                </a:solidFill>
              </a:rPr>
              <a:t> </a:t>
            </a:r>
            <a:r>
              <a:rPr lang="de-DE" sz="2000" dirty="0">
                <a:solidFill>
                  <a:srgbClr val="002060"/>
                </a:solidFill>
              </a:rPr>
              <a:t>(bspw. Schüler*in weiterführender Schulen, Auszubildende, Soldaten/ Soldatinnen, Studierende), kann unter Beibehaltung ihrer bisherigen Spielberechtigung für ihren Verein (Erstverein) ein Zweitspielrecht für einen anderen Verein (Zweitverein) am jeweils anderen Wohnort einmalig für das laufende Spieljahr unter der Voraussetzung erteilt werden, dass die Entfernung zwischen den Vereinssitzen mindestens 100 km (kürzeste Fahrtstrecke) beträgt. </a:t>
            </a:r>
            <a:r>
              <a:rPr lang="de-DE" sz="2000" b="1" u="sng" dirty="0">
                <a:solidFill>
                  <a:srgbClr val="FF0000"/>
                </a:solidFill>
              </a:rPr>
              <a:t>Das Zweitspielrecht kann für Erwachsene nur ohne vertragliche Bindung erteilt werden, für Jugendspieler nur, wenn sie der höchsten Jugendaltersklasse angehören.</a:t>
            </a:r>
          </a:p>
          <a:p>
            <a:endParaRPr lang="de-DE" sz="2000" dirty="0">
              <a:solidFill>
                <a:srgbClr val="002060"/>
              </a:solidFill>
            </a:endParaRPr>
          </a:p>
        </p:txBody>
      </p:sp>
    </p:spTree>
    <p:extLst>
      <p:ext uri="{BB962C8B-B14F-4D97-AF65-F5344CB8AC3E}">
        <p14:creationId xmlns:p14="http://schemas.microsoft.com/office/powerpoint/2010/main" val="145572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7" name="Text Box 6">
            <a:extLst>
              <a:ext uri="{FF2B5EF4-FFF2-40B4-BE49-F238E27FC236}">
                <a16:creationId xmlns:a16="http://schemas.microsoft.com/office/drawing/2014/main" id="{866DDEDA-5371-0901-854B-0B291A0F393A}"/>
              </a:ext>
            </a:extLst>
          </p:cNvPr>
          <p:cNvSpPr txBox="1">
            <a:spLocks noChangeArrowheads="1"/>
          </p:cNvSpPr>
          <p:nvPr/>
        </p:nvSpPr>
        <p:spPr bwMode="auto">
          <a:xfrm>
            <a:off x="385480" y="1310610"/>
            <a:ext cx="8328569" cy="74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defTabSz="450850" eaLnBrk="0" hangingPunct="0">
              <a:spcBef>
                <a:spcPct val="20000"/>
              </a:spcBef>
              <a:buClr>
                <a:schemeClr val="tx1"/>
              </a:buClr>
              <a:buSzPct val="75000"/>
              <a:buFont typeface="Wingdings" pitchFamily="2" charset="2"/>
              <a:buChar char="l"/>
              <a:defRPr sz="2000">
                <a:solidFill>
                  <a:schemeClr val="tx1"/>
                </a:solidFill>
                <a:latin typeface="Arial" charset="0"/>
              </a:defRPr>
            </a:lvl1pPr>
            <a:lvl2pPr marL="742950" indent="-285750" defTabSz="450850" eaLnBrk="0" hangingPunct="0">
              <a:spcBef>
                <a:spcPct val="20000"/>
              </a:spcBef>
              <a:buClr>
                <a:schemeClr val="tx1"/>
              </a:buClr>
              <a:buSzPct val="75000"/>
              <a:buChar char="–"/>
              <a:defRPr>
                <a:solidFill>
                  <a:schemeClr val="tx1"/>
                </a:solidFill>
                <a:latin typeface="Arial" charset="0"/>
              </a:defRPr>
            </a:lvl2pPr>
            <a:lvl3pPr marL="1143000" indent="-228600" defTabSz="450850" eaLnBrk="0" hangingPunct="0">
              <a:spcBef>
                <a:spcPct val="20000"/>
              </a:spcBef>
              <a:buClr>
                <a:schemeClr val="tx1"/>
              </a:buClr>
              <a:buSzPct val="75000"/>
              <a:buFont typeface="Wingdings" pitchFamily="2" charset="2"/>
              <a:buChar char="l"/>
              <a:defRPr>
                <a:solidFill>
                  <a:schemeClr val="tx1"/>
                </a:solidFill>
                <a:latin typeface="Arial" charset="0"/>
              </a:defRPr>
            </a:lvl3pPr>
            <a:lvl4pPr marL="1600200" indent="-228600" defTabSz="450850" eaLnBrk="0" hangingPunct="0">
              <a:spcBef>
                <a:spcPct val="20000"/>
              </a:spcBef>
              <a:buClr>
                <a:schemeClr val="tx1"/>
              </a:buClr>
              <a:buSzPct val="80000"/>
              <a:buChar char="–"/>
              <a:defRPr>
                <a:solidFill>
                  <a:schemeClr val="tx1"/>
                </a:solidFill>
                <a:latin typeface="Arial" charset="0"/>
              </a:defRPr>
            </a:lvl4pPr>
            <a:lvl5pPr marL="2057400" indent="-228600" defTabSz="45085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marL="0" indent="0" eaLnBrk="1" fontAlgn="base" hangingPunct="1">
              <a:lnSpc>
                <a:spcPct val="150000"/>
              </a:lnSpc>
              <a:spcBef>
                <a:spcPct val="0"/>
              </a:spcBef>
              <a:spcAft>
                <a:spcPct val="0"/>
              </a:spcAft>
              <a:buClrTx/>
              <a:buSzTx/>
              <a:buNone/>
              <a:defRPr/>
            </a:pPr>
            <a:r>
              <a:rPr lang="de-DE" altLang="de-DE" sz="3200" b="1" dirty="0">
                <a:solidFill>
                  <a:srgbClr val="002060"/>
                </a:solidFill>
                <a:latin typeface="Times New Roman" charset="0"/>
                <a:cs typeface="Arial" charset="0"/>
              </a:rPr>
              <a:t>§ 15 Zweitspielrecht</a:t>
            </a:r>
            <a:endParaRPr lang="de-DE" altLang="de-DE" sz="3200" dirty="0">
              <a:solidFill>
                <a:srgbClr val="002060"/>
              </a:solidFill>
              <a:latin typeface="Times New Roman" charset="0"/>
              <a:cs typeface="Arial" charset="0"/>
            </a:endParaRPr>
          </a:p>
        </p:txBody>
      </p:sp>
      <p:sp>
        <p:nvSpPr>
          <p:cNvPr id="10" name="Textfeld 9">
            <a:extLst>
              <a:ext uri="{FF2B5EF4-FFF2-40B4-BE49-F238E27FC236}">
                <a16:creationId xmlns:a16="http://schemas.microsoft.com/office/drawing/2014/main" id="{15D201BD-A499-353B-470D-CE33F6E639C1}"/>
              </a:ext>
            </a:extLst>
          </p:cNvPr>
          <p:cNvSpPr txBox="1"/>
          <p:nvPr/>
        </p:nvSpPr>
        <p:spPr>
          <a:xfrm>
            <a:off x="444842" y="2211859"/>
            <a:ext cx="8269205" cy="1323439"/>
          </a:xfrm>
          <a:prstGeom prst="rect">
            <a:avLst/>
          </a:prstGeom>
          <a:noFill/>
        </p:spPr>
        <p:txBody>
          <a:bodyPr wrap="square">
            <a:spAutoFit/>
          </a:bodyPr>
          <a:lstStyle/>
          <a:p>
            <a:pPr marL="444500" indent="-444500"/>
            <a:r>
              <a:rPr lang="de-DE" sz="2000" dirty="0">
                <a:solidFill>
                  <a:srgbClr val="002060"/>
                </a:solidFill>
              </a:rPr>
              <a:t>(5)	Der Einsatz im Zweitverein erfolgt nur unterhalb der vierthöchsten Spielklasse, </a:t>
            </a:r>
            <a:r>
              <a:rPr lang="de-DE" sz="2000" b="1" u="sng" dirty="0">
                <a:solidFill>
                  <a:srgbClr val="FF0000"/>
                </a:solidFill>
              </a:rPr>
              <a:t>im Jugendbereich in allen Spielklassen</a:t>
            </a:r>
            <a:r>
              <a:rPr lang="de-DE" sz="2000" dirty="0">
                <a:solidFill>
                  <a:srgbClr val="002060"/>
                </a:solidFill>
              </a:rPr>
              <a:t>. In Entscheidungs-, Ausscheidungs- und Relegationsspielen ist der Einsatz nur für einen der beteiligten Vereine zulässig.</a:t>
            </a:r>
          </a:p>
        </p:txBody>
      </p:sp>
      <p:sp>
        <p:nvSpPr>
          <p:cNvPr id="6" name="Textfeld 5">
            <a:extLst>
              <a:ext uri="{FF2B5EF4-FFF2-40B4-BE49-F238E27FC236}">
                <a16:creationId xmlns:a16="http://schemas.microsoft.com/office/drawing/2014/main" id="{986143C2-9040-B602-A8D7-51E02DD1E6AD}"/>
              </a:ext>
            </a:extLst>
          </p:cNvPr>
          <p:cNvSpPr txBox="1"/>
          <p:nvPr/>
        </p:nvSpPr>
        <p:spPr>
          <a:xfrm>
            <a:off x="444842" y="4114679"/>
            <a:ext cx="8269205" cy="1015663"/>
          </a:xfrm>
          <a:prstGeom prst="rect">
            <a:avLst/>
          </a:prstGeom>
          <a:noFill/>
        </p:spPr>
        <p:txBody>
          <a:bodyPr wrap="square">
            <a:spAutoFit/>
          </a:bodyPr>
          <a:lstStyle/>
          <a:p>
            <a:pPr marL="444500" indent="-444500"/>
            <a:r>
              <a:rPr lang="de-DE" sz="2000" b="1" dirty="0">
                <a:solidFill>
                  <a:srgbClr val="FF0000"/>
                </a:solidFill>
              </a:rPr>
              <a:t>(9)	Wird die Mannschaft des Zweitvereins zurückgezogen / gestrichen, darf innerhalb der oben genannten Frist erneut ein Zweitspielrecht erteilt werden.</a:t>
            </a:r>
          </a:p>
        </p:txBody>
      </p:sp>
    </p:spTree>
    <p:extLst>
      <p:ext uri="{BB962C8B-B14F-4D97-AF65-F5344CB8AC3E}">
        <p14:creationId xmlns:p14="http://schemas.microsoft.com/office/powerpoint/2010/main" val="3545495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Spielordnung DHB</a:t>
            </a:r>
          </a:p>
        </p:txBody>
      </p:sp>
      <p:sp>
        <p:nvSpPr>
          <p:cNvPr id="7" name="Text Box 6">
            <a:extLst>
              <a:ext uri="{FF2B5EF4-FFF2-40B4-BE49-F238E27FC236}">
                <a16:creationId xmlns:a16="http://schemas.microsoft.com/office/drawing/2014/main" id="{866DDEDA-5371-0901-854B-0B291A0F393A}"/>
              </a:ext>
            </a:extLst>
          </p:cNvPr>
          <p:cNvSpPr txBox="1">
            <a:spLocks noChangeArrowheads="1"/>
          </p:cNvSpPr>
          <p:nvPr/>
        </p:nvSpPr>
        <p:spPr bwMode="auto">
          <a:xfrm>
            <a:off x="385480" y="1310610"/>
            <a:ext cx="8328569" cy="74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defTabSz="450850" eaLnBrk="0" hangingPunct="0">
              <a:spcBef>
                <a:spcPct val="20000"/>
              </a:spcBef>
              <a:buClr>
                <a:schemeClr val="tx1"/>
              </a:buClr>
              <a:buSzPct val="75000"/>
              <a:buFont typeface="Wingdings" pitchFamily="2" charset="2"/>
              <a:buChar char="l"/>
              <a:defRPr sz="2000">
                <a:solidFill>
                  <a:schemeClr val="tx1"/>
                </a:solidFill>
                <a:latin typeface="Arial" charset="0"/>
              </a:defRPr>
            </a:lvl1pPr>
            <a:lvl2pPr marL="742950" indent="-285750" defTabSz="450850" eaLnBrk="0" hangingPunct="0">
              <a:spcBef>
                <a:spcPct val="20000"/>
              </a:spcBef>
              <a:buClr>
                <a:schemeClr val="tx1"/>
              </a:buClr>
              <a:buSzPct val="75000"/>
              <a:buChar char="–"/>
              <a:defRPr>
                <a:solidFill>
                  <a:schemeClr val="tx1"/>
                </a:solidFill>
                <a:latin typeface="Arial" charset="0"/>
              </a:defRPr>
            </a:lvl2pPr>
            <a:lvl3pPr marL="1143000" indent="-228600" defTabSz="450850" eaLnBrk="0" hangingPunct="0">
              <a:spcBef>
                <a:spcPct val="20000"/>
              </a:spcBef>
              <a:buClr>
                <a:schemeClr val="tx1"/>
              </a:buClr>
              <a:buSzPct val="75000"/>
              <a:buFont typeface="Wingdings" pitchFamily="2" charset="2"/>
              <a:buChar char="l"/>
              <a:defRPr>
                <a:solidFill>
                  <a:schemeClr val="tx1"/>
                </a:solidFill>
                <a:latin typeface="Arial" charset="0"/>
              </a:defRPr>
            </a:lvl3pPr>
            <a:lvl4pPr marL="1600200" indent="-228600" defTabSz="450850" eaLnBrk="0" hangingPunct="0">
              <a:spcBef>
                <a:spcPct val="20000"/>
              </a:spcBef>
              <a:buClr>
                <a:schemeClr val="tx1"/>
              </a:buClr>
              <a:buSzPct val="80000"/>
              <a:buChar char="–"/>
              <a:defRPr>
                <a:solidFill>
                  <a:schemeClr val="tx1"/>
                </a:solidFill>
                <a:latin typeface="Arial" charset="0"/>
              </a:defRPr>
            </a:lvl4pPr>
            <a:lvl5pPr marL="2057400" indent="-228600" defTabSz="45085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defTabSz="45085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marL="0" indent="0" eaLnBrk="1" fontAlgn="base" hangingPunct="1">
              <a:lnSpc>
                <a:spcPct val="150000"/>
              </a:lnSpc>
              <a:spcBef>
                <a:spcPct val="0"/>
              </a:spcBef>
              <a:spcAft>
                <a:spcPct val="0"/>
              </a:spcAft>
              <a:buClrTx/>
              <a:buSzTx/>
              <a:buNone/>
              <a:defRPr/>
            </a:pPr>
            <a:r>
              <a:rPr lang="de-DE" altLang="de-DE" sz="3200" b="1" dirty="0">
                <a:solidFill>
                  <a:srgbClr val="002060"/>
                </a:solidFill>
                <a:latin typeface="Times New Roman" charset="0"/>
                <a:cs typeface="Arial" charset="0"/>
              </a:rPr>
              <a:t>§ 19b Gastspielrecht für Jugendspieler*innen</a:t>
            </a:r>
            <a:endParaRPr lang="de-DE" altLang="de-DE" sz="3200" dirty="0">
              <a:solidFill>
                <a:srgbClr val="002060"/>
              </a:solidFill>
              <a:latin typeface="Times New Roman" charset="0"/>
              <a:cs typeface="Arial" charset="0"/>
            </a:endParaRPr>
          </a:p>
        </p:txBody>
      </p:sp>
      <p:sp>
        <p:nvSpPr>
          <p:cNvPr id="10" name="Textfeld 9">
            <a:extLst>
              <a:ext uri="{FF2B5EF4-FFF2-40B4-BE49-F238E27FC236}">
                <a16:creationId xmlns:a16="http://schemas.microsoft.com/office/drawing/2014/main" id="{15D201BD-A499-353B-470D-CE33F6E639C1}"/>
              </a:ext>
            </a:extLst>
          </p:cNvPr>
          <p:cNvSpPr txBox="1"/>
          <p:nvPr/>
        </p:nvSpPr>
        <p:spPr>
          <a:xfrm>
            <a:off x="385480" y="5234330"/>
            <a:ext cx="8269205" cy="1323439"/>
          </a:xfrm>
          <a:prstGeom prst="rect">
            <a:avLst/>
          </a:prstGeom>
          <a:noFill/>
        </p:spPr>
        <p:txBody>
          <a:bodyPr wrap="square">
            <a:spAutoFit/>
          </a:bodyPr>
          <a:lstStyle/>
          <a:p>
            <a:pPr marL="444500" indent="-444500"/>
            <a:r>
              <a:rPr lang="de-DE" sz="2000" b="1" dirty="0">
                <a:solidFill>
                  <a:srgbClr val="FF0000"/>
                </a:solidFill>
              </a:rPr>
              <a:t>(4) 	Werden alle Mannschaften in der Altersklasse des Zweitvereins, für die ein Gastspielrecht erteilt wurde, während der Saison zurückgezogen/ gestrichen, darf innerhalb der Frist erneut ein Gastspielrecht erteilt werden.</a:t>
            </a:r>
          </a:p>
        </p:txBody>
      </p:sp>
      <p:sp>
        <p:nvSpPr>
          <p:cNvPr id="6" name="Textfeld 5">
            <a:extLst>
              <a:ext uri="{FF2B5EF4-FFF2-40B4-BE49-F238E27FC236}">
                <a16:creationId xmlns:a16="http://schemas.microsoft.com/office/drawing/2014/main" id="{986143C2-9040-B602-A8D7-51E02DD1E6AD}"/>
              </a:ext>
            </a:extLst>
          </p:cNvPr>
          <p:cNvSpPr txBox="1"/>
          <p:nvPr/>
        </p:nvSpPr>
        <p:spPr>
          <a:xfrm>
            <a:off x="444842" y="4722624"/>
            <a:ext cx="8269205" cy="400110"/>
          </a:xfrm>
          <a:prstGeom prst="rect">
            <a:avLst/>
          </a:prstGeom>
          <a:noFill/>
        </p:spPr>
        <p:txBody>
          <a:bodyPr wrap="square">
            <a:spAutoFit/>
          </a:bodyPr>
          <a:lstStyle/>
          <a:p>
            <a:pPr marL="444500" indent="-444500"/>
            <a:r>
              <a:rPr lang="de-DE" sz="2000" dirty="0">
                <a:solidFill>
                  <a:srgbClr val="002060"/>
                </a:solidFill>
              </a:rPr>
              <a:t>(2) § 19a Abs. 2 bis </a:t>
            </a:r>
            <a:r>
              <a:rPr lang="de-DE" sz="2000" b="1" u="sng" dirty="0">
                <a:solidFill>
                  <a:srgbClr val="FF0000"/>
                </a:solidFill>
              </a:rPr>
              <a:t>4</a:t>
            </a:r>
            <a:r>
              <a:rPr lang="de-DE" sz="2000" dirty="0">
                <a:solidFill>
                  <a:srgbClr val="002060"/>
                </a:solidFill>
              </a:rPr>
              <a:t> gelten entsprechend.</a:t>
            </a:r>
          </a:p>
        </p:txBody>
      </p:sp>
      <p:sp>
        <p:nvSpPr>
          <p:cNvPr id="8" name="Textfeld 7">
            <a:extLst>
              <a:ext uri="{FF2B5EF4-FFF2-40B4-BE49-F238E27FC236}">
                <a16:creationId xmlns:a16="http://schemas.microsoft.com/office/drawing/2014/main" id="{E5C2A00F-ACC2-94A9-C64D-73ECC317DA52}"/>
              </a:ext>
            </a:extLst>
          </p:cNvPr>
          <p:cNvSpPr txBox="1"/>
          <p:nvPr/>
        </p:nvSpPr>
        <p:spPr>
          <a:xfrm>
            <a:off x="444842" y="2364259"/>
            <a:ext cx="8269205" cy="2246769"/>
          </a:xfrm>
          <a:prstGeom prst="rect">
            <a:avLst/>
          </a:prstGeom>
          <a:noFill/>
        </p:spPr>
        <p:txBody>
          <a:bodyPr wrap="square">
            <a:spAutoFit/>
          </a:bodyPr>
          <a:lstStyle/>
          <a:p>
            <a:pPr marL="444500" indent="-444500"/>
            <a:r>
              <a:rPr lang="de-DE" sz="2000" dirty="0">
                <a:solidFill>
                  <a:srgbClr val="002060"/>
                </a:solidFill>
              </a:rPr>
              <a:t>(1) </a:t>
            </a:r>
          </a:p>
          <a:p>
            <a:pPr marL="457200" indent="-457200">
              <a:buAutoNum type="alphaLcParenR"/>
            </a:pPr>
            <a:r>
              <a:rPr lang="de-DE" sz="2000" dirty="0">
                <a:solidFill>
                  <a:srgbClr val="002060"/>
                </a:solidFill>
              </a:rPr>
              <a:t>Jugendspieler*innen können neben dem Spielrecht in ihrem Verein (Erstverein) auch ein Spielrecht (Gastspielrecht) für einen anderen Verein (Zweitverein) unter der Voraussetzung erhalten, dass der Erstverein in dieser Altersklasse keine Mannschaft gemeldet </a:t>
            </a:r>
            <a:r>
              <a:rPr lang="de-DE" sz="2000" b="1" u="sng" dirty="0">
                <a:solidFill>
                  <a:srgbClr val="FF0000"/>
                </a:solidFill>
              </a:rPr>
              <a:t>oder nach der Meldung alle Mannschaften in der Altersklasse zurückgezogen </a:t>
            </a:r>
            <a:r>
              <a:rPr lang="de-DE" sz="2000" dirty="0">
                <a:solidFill>
                  <a:srgbClr val="002060"/>
                </a:solidFill>
              </a:rPr>
              <a:t>hat.</a:t>
            </a:r>
          </a:p>
          <a:p>
            <a:pPr marL="457200" indent="-457200">
              <a:buAutoNum type="alphaLcParenR"/>
            </a:pPr>
            <a:r>
              <a:rPr lang="de-DE" sz="2000" dirty="0">
                <a:solidFill>
                  <a:srgbClr val="002060"/>
                </a:solidFill>
              </a:rPr>
              <a:t>&lt;unverändert&gt;</a:t>
            </a:r>
          </a:p>
        </p:txBody>
      </p:sp>
    </p:spTree>
    <p:extLst>
      <p:ext uri="{BB962C8B-B14F-4D97-AF65-F5344CB8AC3E}">
        <p14:creationId xmlns:p14="http://schemas.microsoft.com/office/powerpoint/2010/main" val="3684752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35d8663-3c45-4790-a9ff-014941319ced">
      <Terms xmlns="http://schemas.microsoft.com/office/infopath/2007/PartnerControls"/>
    </lcf76f155ced4ddcb4097134ff3c332f>
    <TaxCatchAll xmlns="533a9fc4-b08e-4cff-b7eb-db24b14aed5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E151505836A89941946C9380D135694C" ma:contentTypeVersion="14" ma:contentTypeDescription="Ein neues Dokument erstellen." ma:contentTypeScope="" ma:versionID="3916925638784d67a97bb88483dfc0fe">
  <xsd:schema xmlns:xsd="http://www.w3.org/2001/XMLSchema" xmlns:xs="http://www.w3.org/2001/XMLSchema" xmlns:p="http://schemas.microsoft.com/office/2006/metadata/properties" xmlns:ns2="a35d8663-3c45-4790-a9ff-014941319ced" xmlns:ns3="533a9fc4-b08e-4cff-b7eb-db24b14aed55" targetNamespace="http://schemas.microsoft.com/office/2006/metadata/properties" ma:root="true" ma:fieldsID="28bb6ee830b6caa93a4c73bc91d8df53" ns2:_="" ns3:_="">
    <xsd:import namespace="a35d8663-3c45-4790-a9ff-014941319ced"/>
    <xsd:import namespace="533a9fc4-b08e-4cff-b7eb-db24b14aed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5d8663-3c45-4790-a9ff-014941319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5ce9dfce-212f-4906-a0ac-8a642ea49a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33a9fc4-b08e-4cff-b7eb-db24b14aed55"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26f64bb-e283-4104-a898-c61836db2241}" ma:internalName="TaxCatchAll" ma:showField="CatchAllData" ma:web="533a9fc4-b08e-4cff-b7eb-db24b14aed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95DB88-43F6-4B9D-8B3A-4C6A6F3FE5FC}">
  <ds:schemaRefs>
    <ds:schemaRef ds:uri="http://purl.org/dc/dcmitype/"/>
    <ds:schemaRef ds:uri="http://purl.org/dc/terms/"/>
    <ds:schemaRef ds:uri="http://schemas.microsoft.com/office/2006/documentManagement/types"/>
    <ds:schemaRef ds:uri="http://schemas.microsoft.com/office/2006/metadata/properties"/>
    <ds:schemaRef ds:uri="533a9fc4-b08e-4cff-b7eb-db24b14aed55"/>
    <ds:schemaRef ds:uri="http://purl.org/dc/elements/1.1/"/>
    <ds:schemaRef ds:uri="http://schemas.openxmlformats.org/package/2006/metadata/core-properties"/>
    <ds:schemaRef ds:uri="http://schemas.microsoft.com/office/infopath/2007/PartnerControls"/>
    <ds:schemaRef ds:uri="a35d8663-3c45-4790-a9ff-014941319ced"/>
    <ds:schemaRef ds:uri="http://www.w3.org/XML/1998/namespace"/>
  </ds:schemaRefs>
</ds:datastoreItem>
</file>

<file path=customXml/itemProps2.xml><?xml version="1.0" encoding="utf-8"?>
<ds:datastoreItem xmlns:ds="http://schemas.openxmlformats.org/officeDocument/2006/customXml" ds:itemID="{44DAB016-84C0-4123-8DBE-52359A85B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5d8663-3c45-4790-a9ff-014941319ced"/>
    <ds:schemaRef ds:uri="533a9fc4-b08e-4cff-b7eb-db24b14aed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6E01D4-C782-44C7-9565-4EB187A2A9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TM03457464[[fn=Dividende]]</Template>
  <TotalTime>0</TotalTime>
  <Words>2782</Words>
  <Application>Microsoft Office PowerPoint</Application>
  <PresentationFormat>Bildschirmpräsentation (4:3)</PresentationFormat>
  <Paragraphs>324</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Arial</vt:lpstr>
      <vt:lpstr>Calibri</vt:lpstr>
      <vt:lpstr>Calibri Light</vt:lpstr>
      <vt:lpstr>Times New Roman</vt:lpstr>
      <vt:lpstr>Verdana</vt:lpstr>
      <vt:lpstr>Wingdings</vt:lpstr>
      <vt:lpstr>Office Theme</vt:lpstr>
      <vt:lpstr>PowerPoint-Präsentation</vt:lpstr>
      <vt:lpstr>PowerPoint-Präsentation</vt:lpstr>
      <vt:lpstr>Vorbemerkung</vt:lpstr>
      <vt:lpstr>Formalia</vt:lpstr>
      <vt:lpstr>Themen</vt:lpstr>
      <vt:lpstr>Spielordnung DHB</vt:lpstr>
      <vt:lpstr>Spielordnung DHB</vt:lpstr>
      <vt:lpstr>Spielordnung DHB</vt:lpstr>
      <vt:lpstr>Spielordnung DHB</vt:lpstr>
      <vt:lpstr>Spielordnung DHB</vt:lpstr>
      <vt:lpstr>Spielordnung DHB</vt:lpstr>
      <vt:lpstr>Spielordnung DHB</vt:lpstr>
      <vt:lpstr>Spielordnung DHB</vt:lpstr>
      <vt:lpstr>Spielordnung DHB</vt:lpstr>
      <vt:lpstr>Spielordnung DHB</vt:lpstr>
      <vt:lpstr>Spielordnung DHB</vt:lpstr>
      <vt:lpstr>Rechtsordnung DHB</vt:lpstr>
      <vt:lpstr>Rechtsordnung DHB</vt:lpstr>
      <vt:lpstr>Rechtsordnung DHB</vt:lpstr>
      <vt:lpstr>Rechtsordnung DHB</vt:lpstr>
      <vt:lpstr>Rechtsordnung DHB</vt:lpstr>
      <vt:lpstr>Rechtsordnung DHB</vt:lpstr>
      <vt:lpstr>Rechtsordnung DHB</vt:lpstr>
      <vt:lpstr>Rechtsordnung DHB</vt:lpstr>
      <vt:lpstr>Rechtsordnung DHB</vt:lpstr>
      <vt:lpstr>Rechtsordnung DHB</vt:lpstr>
      <vt:lpstr>Rechtsordnung DHB</vt:lpstr>
      <vt:lpstr>Rechtsordnung DHB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Müller, Ramona</dc:creator>
  <cp:lastModifiedBy>Jürgen Brachmann</cp:lastModifiedBy>
  <cp:revision>331</cp:revision>
  <cp:lastPrinted>2022-06-02T20:19:59Z</cp:lastPrinted>
  <dcterms:created xsi:type="dcterms:W3CDTF">2019-04-24T13:42:14Z</dcterms:created>
  <dcterms:modified xsi:type="dcterms:W3CDTF">2022-06-09T09:26:10Z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0x010100E151505836A89941946C9380D135694C</vt:lpwstr>
  </property>
  <property fmtid="{D5CDD505-2E9C-101B-9397-08002B2CF9AE}" pid="3" name="MediaServiceImageTags">
    <vt:lpwstr/>
  </property>
</Properties>
</file>